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C8D3-554B-4D9F-9026-967B9E53E194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60E3-39F2-425E-8D1D-99D8E0831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C8D3-554B-4D9F-9026-967B9E53E194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60E3-39F2-425E-8D1D-99D8E0831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C8D3-554B-4D9F-9026-967B9E53E194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60E3-39F2-425E-8D1D-99D8E0831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C8D3-554B-4D9F-9026-967B9E53E194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60E3-39F2-425E-8D1D-99D8E0831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C8D3-554B-4D9F-9026-967B9E53E194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60E3-39F2-425E-8D1D-99D8E0831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C8D3-554B-4D9F-9026-967B9E53E194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60E3-39F2-425E-8D1D-99D8E0831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C8D3-554B-4D9F-9026-967B9E53E194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60E3-39F2-425E-8D1D-99D8E0831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C8D3-554B-4D9F-9026-967B9E53E194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60E3-39F2-425E-8D1D-99D8E0831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C8D3-554B-4D9F-9026-967B9E53E194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60E3-39F2-425E-8D1D-99D8E0831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C8D3-554B-4D9F-9026-967B9E53E194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60E3-39F2-425E-8D1D-99D8E0831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C8D3-554B-4D9F-9026-967B9E53E194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60E3-39F2-425E-8D1D-99D8E0831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1C8D3-554B-4D9F-9026-967B9E53E194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460E3-39F2-425E-8D1D-99D8E0831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3643314"/>
            <a:ext cx="6929454" cy="26947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Психологическая готовность ребенка к школе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дщ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928934"/>
            <a:ext cx="4143404" cy="409874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Психофизиологическая готовность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300" dirty="0" smtClean="0"/>
              <a:t>- Состояние здоровья ребенка.</a:t>
            </a:r>
          </a:p>
          <a:p>
            <a:pPr>
              <a:buNone/>
            </a:pPr>
            <a:r>
              <a:rPr lang="ru-RU" sz="2300" dirty="0" smtClean="0"/>
              <a:t> - Его физическое развитие.</a:t>
            </a:r>
          </a:p>
          <a:p>
            <a:pPr>
              <a:buNone/>
            </a:pPr>
            <a:r>
              <a:rPr lang="ru-RU" sz="2300" dirty="0" smtClean="0"/>
              <a:t> - </a:t>
            </a:r>
            <a:r>
              <a:rPr lang="ru-RU" sz="2300" dirty="0" err="1" smtClean="0"/>
              <a:t>Сформированность</a:t>
            </a:r>
            <a:r>
              <a:rPr lang="ru-RU" sz="2300" dirty="0" smtClean="0"/>
              <a:t> общей и мелкой моторики.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«Портрет» первоклассника, не готового к школе: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 algn="just">
              <a:buNone/>
            </a:pPr>
            <a:r>
              <a:rPr lang="ru-RU" sz="9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9200" dirty="0" smtClean="0">
                <a:latin typeface="Times New Roman" pitchFamily="18" charset="0"/>
                <a:cs typeface="Times New Roman" pitchFamily="18" charset="0"/>
              </a:rPr>
              <a:t>- Чрезмерная игривость.</a:t>
            </a:r>
          </a:p>
          <a:p>
            <a:pPr lvl="0" algn="just">
              <a:buNone/>
            </a:pPr>
            <a:r>
              <a:rPr lang="ru-RU" sz="9200" dirty="0" smtClean="0">
                <a:latin typeface="Times New Roman" pitchFamily="18" charset="0"/>
                <a:cs typeface="Times New Roman" pitchFamily="18" charset="0"/>
              </a:rPr>
              <a:t> - Недостаточная самостоятельность.</a:t>
            </a:r>
          </a:p>
          <a:p>
            <a:pPr lvl="0" algn="just">
              <a:buNone/>
            </a:pPr>
            <a:r>
              <a:rPr lang="ru-RU" sz="9200" dirty="0" smtClean="0">
                <a:latin typeface="Times New Roman" pitchFamily="18" charset="0"/>
                <a:cs typeface="Times New Roman" pitchFamily="18" charset="0"/>
              </a:rPr>
              <a:t> -Импульсивность, бесконтрольность поведения, </a:t>
            </a:r>
            <a:r>
              <a:rPr lang="ru-RU" sz="9200" dirty="0" err="1" smtClean="0">
                <a:latin typeface="Times New Roman" pitchFamily="18" charset="0"/>
                <a:cs typeface="Times New Roman" pitchFamily="18" charset="0"/>
              </a:rPr>
              <a:t>гиперактивность</a:t>
            </a:r>
            <a:r>
              <a:rPr lang="ru-RU" sz="9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None/>
            </a:pPr>
            <a:r>
              <a:rPr lang="ru-RU" sz="9200" dirty="0" smtClean="0">
                <a:latin typeface="Times New Roman" pitchFamily="18" charset="0"/>
                <a:cs typeface="Times New Roman" pitchFamily="18" charset="0"/>
              </a:rPr>
              <a:t> - Неумение общаться со сверстниками и взрослыми.</a:t>
            </a:r>
          </a:p>
          <a:p>
            <a:pPr lvl="0" algn="just">
              <a:buNone/>
            </a:pPr>
            <a:r>
              <a:rPr lang="ru-RU" sz="9200" dirty="0" smtClean="0">
                <a:latin typeface="Times New Roman" pitchFamily="18" charset="0"/>
                <a:cs typeface="Times New Roman" pitchFamily="18" charset="0"/>
              </a:rPr>
              <a:t> - Неумение сосредоточиться на задании, трудность восприятия словесной или иной инструкции.</a:t>
            </a:r>
          </a:p>
          <a:p>
            <a:pPr lvl="0" algn="just">
              <a:buNone/>
            </a:pPr>
            <a:r>
              <a:rPr lang="ru-RU" sz="9200" dirty="0" smtClean="0">
                <a:latin typeface="Times New Roman" pitchFamily="18" charset="0"/>
                <a:cs typeface="Times New Roman" pitchFamily="18" charset="0"/>
              </a:rPr>
              <a:t> - Низкий уровень знаний об окружающем мире, неумение сделать обобщение, классифицировать, выделить сходство, различие.</a:t>
            </a:r>
          </a:p>
          <a:p>
            <a:pPr lvl="0" algn="just">
              <a:buNone/>
            </a:pPr>
            <a:r>
              <a:rPr lang="ru-RU" sz="9200" dirty="0" smtClean="0">
                <a:latin typeface="Times New Roman" pitchFamily="18" charset="0"/>
                <a:cs typeface="Times New Roman" pitchFamily="18" charset="0"/>
              </a:rPr>
              <a:t> - Плохое развитие тонко координированных движений руки, зрительно-        моторной координации</a:t>
            </a:r>
          </a:p>
          <a:p>
            <a:pPr lvl="0" algn="just">
              <a:buNone/>
            </a:pPr>
            <a:r>
              <a:rPr lang="ru-RU" sz="9200" dirty="0" smtClean="0">
                <a:latin typeface="Times New Roman" pitchFamily="18" charset="0"/>
                <a:cs typeface="Times New Roman" pitchFamily="18" charset="0"/>
              </a:rPr>
              <a:t> - Недостаточное развитие произвольной памяти.</a:t>
            </a:r>
          </a:p>
          <a:p>
            <a:pPr lvl="0" algn="just">
              <a:buNone/>
            </a:pPr>
            <a:r>
              <a:rPr lang="ru-RU" sz="9200" dirty="0" smtClean="0">
                <a:latin typeface="Times New Roman" pitchFamily="18" charset="0"/>
                <a:cs typeface="Times New Roman" pitchFamily="18" charset="0"/>
              </a:rPr>
              <a:t> - Задержка речевого развития.</a:t>
            </a:r>
          </a:p>
          <a:p>
            <a:pPr>
              <a:buNone/>
            </a:pP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rcRect l="21951"/>
          <a:stretch>
            <a:fillRect/>
          </a:stretch>
        </p:blipFill>
        <p:spPr>
          <a:xfrm>
            <a:off x="6643702" y="4692166"/>
            <a:ext cx="2285984" cy="216583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Особенности ребенка 6 – 7 лет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329642" cy="484030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Старший дошкольный возраст – период познания мира человеческих отношений и подготовки к следующему, совершенно новому  этапу его жизни – обучение в школе.</a:t>
            </a:r>
          </a:p>
          <a:p>
            <a:pPr marL="514350" indent="-514350" algn="just">
              <a:buAutoNum type="arabicPeriod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Ребенок практически готов к расширению своего микромира.</a:t>
            </a:r>
          </a:p>
          <a:p>
            <a:pPr marL="514350" indent="-514350"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2. Социализируется и адаптируется к социальной среде.</a:t>
            </a:r>
          </a:p>
          <a:p>
            <a:pPr marL="514350" indent="-514350"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3. Делает выводы о явлениях и вещах, опираясь не только на непосредственное восприятие.</a:t>
            </a:r>
          </a:p>
          <a:p>
            <a:pPr marL="514350" indent="-514350"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4. Способен сосредоточиваться не только на деятельности, которая его увлекает, но и а той, которая дается с некоторым волевым усилием.</a:t>
            </a:r>
          </a:p>
          <a:p>
            <a:pPr marL="514350" indent="-514350" algn="just">
              <a:buAutoNum type="arabicPeriod" startAt="5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Очень ориентирован на внешнюю оценку.</a:t>
            </a:r>
          </a:p>
          <a:p>
            <a:pPr marL="514350" indent="-514350" algn="just">
              <a:buAutoNum type="arabicPeriod" startAt="5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Часто не только готов, но и хочет пойти в школу.</a:t>
            </a:r>
          </a:p>
          <a:p>
            <a:pPr marL="514350" indent="-514350" algn="just">
              <a:buNone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Вам как его родителям очень важно: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5043510"/>
          </a:xfrm>
        </p:spPr>
        <p:txBody>
          <a:bodyPr>
            <a:normAutofit fontScale="40000" lnSpcReduction="20000"/>
          </a:bodyPr>
          <a:lstStyle/>
          <a:p>
            <a:pPr marL="514350" indent="-514350" algn="just">
              <a:buAutoNum type="arabicPeriod"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Быть главным помощником ребенка, чтобы адаптироваться к школьной обстановке.</a:t>
            </a:r>
          </a:p>
          <a:p>
            <a:pPr marL="514350" indent="-514350" algn="just">
              <a:buNone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2. Не торопиться с походом в школу, если игровой интерес значительно преобладает над познавательным.</a:t>
            </a:r>
          </a:p>
          <a:p>
            <a:pPr marL="514350" indent="-514350" algn="just">
              <a:buNone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3. Выстроить режим дня, таким образом, чтобы оставалось время на отдых, игры и прогулки.</a:t>
            </a:r>
          </a:p>
          <a:p>
            <a:pPr marL="514350" indent="-514350" algn="just">
              <a:buNone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4. Помогать ребенку освоить новый для него уровень самостоятельности, постепенно уходя от </a:t>
            </a:r>
            <a:r>
              <a:rPr lang="ru-RU" sz="5800" dirty="0" err="1" smtClean="0">
                <a:latin typeface="Times New Roman" pitchFamily="18" charset="0"/>
                <a:cs typeface="Times New Roman" pitchFamily="18" charset="0"/>
              </a:rPr>
              <a:t>гиперконтроля</a:t>
            </a: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 и избыточной опеки, давая ему больше свободы.</a:t>
            </a:r>
          </a:p>
          <a:p>
            <a:pPr marL="514350" indent="-514350" algn="just">
              <a:buNone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5. Осознавать, что любые ваши оценки в адрес ребенка создают его представления о себе, влияют на его самооценку.</a:t>
            </a:r>
          </a:p>
          <a:p>
            <a:pPr marL="514350" indent="-514350" algn="just">
              <a:buNone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6. Спрашивать мнение самого ребенка о результатах его труда.</a:t>
            </a:r>
          </a:p>
          <a:p>
            <a:pPr marL="514350" indent="-514350" algn="just">
              <a:buNone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7. Осознать , сто успехи или неудачи ребенка в процессе учебы не есть показатель его успешности в будущем.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ndex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08" y="3857604"/>
            <a:ext cx="6000792" cy="300039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Кризис 7 лет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Ребенок может стать более утомляемым, раздражительным.</a:t>
            </a:r>
          </a:p>
          <a:p>
            <a:pPr marL="514350" indent="-514350"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2.    Появляется кривляние и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манерничание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514350" indent="-514350"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3. Обостряется агрессивность. Иногда наоборот – проявляется излишняя застенчивость.</a:t>
            </a:r>
          </a:p>
          <a:p>
            <a:pPr marL="514350" indent="-514350"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4.    Ребенок очень хочет быть похожим на взрослых.</a:t>
            </a:r>
          </a:p>
          <a:p>
            <a:pPr marL="514350" indent="-514350"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5.   Если ребенок уже ходит  школу, то его успеваемость неожиданно снижается.</a:t>
            </a:r>
          </a:p>
          <a:p>
            <a:pPr marL="514350" indent="-514350"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6. Порой появляются страхи, тревожность и неуверенность в себе.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562684.61063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00306"/>
            <a:ext cx="5781611" cy="414338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Психологическая готовность к школе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- Интеллектуальная или познавательная</a:t>
            </a:r>
          </a:p>
          <a:p>
            <a:pPr algn="r">
              <a:buNone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Социально-личностная или коммуникативная </a:t>
            </a:r>
          </a:p>
          <a:p>
            <a:pPr algn="r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- Эмоционально-волевая </a:t>
            </a:r>
          </a:p>
          <a:p>
            <a:pPr algn="r">
              <a:buNone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Мотивационная или личностная </a:t>
            </a:r>
          </a:p>
          <a:p>
            <a:pPr algn="r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Психофизиологическая   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p76_school_bag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4707" y="3874981"/>
            <a:ext cx="2759293" cy="2983019"/>
          </a:xfrm>
          <a:prstGeom prst="rect">
            <a:avLst/>
          </a:prstGeom>
        </p:spPr>
      </p:pic>
      <p:pic>
        <p:nvPicPr>
          <p:cNvPr id="5" name="Рисунок 4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29066"/>
            <a:ext cx="5000660" cy="31064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Интеллектуальная готовность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58204" cy="462598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Запас знаний и ориентация в окружающем мире.</a:t>
            </a:r>
          </a:p>
          <a:p>
            <a:pPr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познавательных процессов (мышление, память, анализ, синтез, обобщение и др.)</a:t>
            </a:r>
          </a:p>
          <a:p>
            <a:pPr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- Речевое развитие</a:t>
            </a:r>
          </a:p>
          <a:p>
            <a:pPr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Развитие зрительно-моторной координации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oing_homework_1479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3643314"/>
            <a:ext cx="3310782" cy="2918318"/>
          </a:xfrm>
          <a:prstGeom prst="rect">
            <a:avLst/>
          </a:prstGeom>
        </p:spPr>
      </p:pic>
      <p:pic>
        <p:nvPicPr>
          <p:cNvPr id="4" name="Рисунок 3" descr="school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2757462"/>
            <a:ext cx="2733692" cy="41005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Эмоционально-волевая готовность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Готовность к трудностям  и поиску их разрешения.</a:t>
            </a:r>
          </a:p>
          <a:p>
            <a:pPr lvl="0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- Способность выдерживать нагрузки. Уметь справляться со своими эмоциями, адекватно переносить разочарования.</a:t>
            </a:r>
          </a:p>
          <a:p>
            <a:pPr lvl="0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- Умение управлять своей умственной деятельностью.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- Умение организовать себя.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1=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4377176"/>
            <a:ext cx="3428992" cy="2480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Личностно-социальная (коммуникативная) готовность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- Принятие новой социальной позиции ученика.</a:t>
            </a:r>
          </a:p>
          <a:p>
            <a:pPr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- Готовность к взаимодействию со сверстниками и взрослыми.</a:t>
            </a:r>
          </a:p>
          <a:p>
            <a:pPr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- Умение подчинять свое поведение законам детских групп и нормам поведения, установленным в классе, школе. </a:t>
            </a:r>
          </a:p>
          <a:p>
            <a:pPr lvl="0"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- Уверенность в себе и своих силах, самостоятельность, инициативность.</a:t>
            </a:r>
          </a:p>
          <a:p>
            <a:pPr lvl="0"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- Адекватная самооценка.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лш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3857628"/>
            <a:ext cx="4286280" cy="272040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Мотивационная готовность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- Понимание того, зачем ребенок ходит в школу.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- Желание учиться.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- Ответственное отношение к учебе, школе.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- Положительное отношение к учителю, учебной деятельности, самому себе.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- Принятие роли ученика,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- Наличие познавательной мотивации</a:t>
            </a:r>
            <a:r>
              <a:rPr lang="ru-RU" sz="2300" smtClean="0">
                <a:latin typeface="Times New Roman" pitchFamily="18" charset="0"/>
                <a:cs typeface="Times New Roman" pitchFamily="18" charset="0"/>
              </a:rPr>
              <a:t>, любознательности.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519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Психологическая готовность ребенка к школе</vt:lpstr>
      <vt:lpstr>Особенности ребенка 6 – 7 лет</vt:lpstr>
      <vt:lpstr>Вам как его родителям очень важно:</vt:lpstr>
      <vt:lpstr>Кризис 7 лет</vt:lpstr>
      <vt:lpstr>Психологическая готовность к школе</vt:lpstr>
      <vt:lpstr>Интеллектуальная готовность </vt:lpstr>
      <vt:lpstr>Эмоционально-волевая готовность </vt:lpstr>
      <vt:lpstr> Личностно-социальная (коммуникативная) готовность</vt:lpstr>
      <vt:lpstr>Мотивационная готовность</vt:lpstr>
      <vt:lpstr>Психофизиологическая готовность</vt:lpstr>
      <vt:lpstr> «Портрет» первоклассника, не готового к школе: 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готовность ребенка к школе</dc:title>
  <dc:creator>User</dc:creator>
  <cp:lastModifiedBy>User</cp:lastModifiedBy>
  <cp:revision>33</cp:revision>
  <dcterms:created xsi:type="dcterms:W3CDTF">2015-02-05T11:51:49Z</dcterms:created>
  <dcterms:modified xsi:type="dcterms:W3CDTF">2015-03-02T12:39:09Z</dcterms:modified>
</cp:coreProperties>
</file>