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4" r:id="rId3"/>
    <p:sldId id="260" r:id="rId4"/>
    <p:sldId id="270" r:id="rId5"/>
    <p:sldId id="261" r:id="rId6"/>
    <p:sldId id="262" r:id="rId7"/>
    <p:sldId id="263" r:id="rId8"/>
    <p:sldId id="264" r:id="rId9"/>
    <p:sldId id="271" r:id="rId10"/>
    <p:sldId id="273" r:id="rId11"/>
    <p:sldId id="274" r:id="rId12"/>
    <p:sldId id="275" r:id="rId13"/>
    <p:sldId id="297" r:id="rId14"/>
    <p:sldId id="298" r:id="rId15"/>
    <p:sldId id="299" r:id="rId16"/>
    <p:sldId id="300" r:id="rId17"/>
    <p:sldId id="284" r:id="rId18"/>
    <p:sldId id="301" r:id="rId19"/>
    <p:sldId id="267" r:id="rId20"/>
    <p:sldId id="276" r:id="rId21"/>
    <p:sldId id="277" r:id="rId22"/>
    <p:sldId id="279" r:id="rId23"/>
    <p:sldId id="280" r:id="rId24"/>
    <p:sldId id="307" r:id="rId25"/>
    <p:sldId id="308" r:id="rId26"/>
    <p:sldId id="306" r:id="rId27"/>
    <p:sldId id="302" r:id="rId28"/>
    <p:sldId id="303" r:id="rId29"/>
    <p:sldId id="304" r:id="rId30"/>
    <p:sldId id="295" r:id="rId31"/>
    <p:sldId id="296" r:id="rId32"/>
    <p:sldId id="282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nachalo4ka.ru/wp-content/uploads/2014/04/e%60kologiya-shablon-3.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071546"/>
            <a:ext cx="8640960" cy="4500594"/>
          </a:xfrm>
        </p:spPr>
        <p:txBody>
          <a:bodyPr>
            <a:normAutofit fontScale="90000"/>
          </a:bodyPr>
          <a:lstStyle/>
          <a:p>
            <a:r>
              <a:rPr lang="ru-RU" sz="3200" b="1" smtClean="0">
                <a:solidFill>
                  <a:srgbClr val="680000"/>
                </a:solidFill>
                <a:latin typeface="Cambria" pitchFamily="18" charset="0"/>
              </a:rPr>
              <a:t/>
            </a:r>
            <a:br>
              <a:rPr lang="ru-RU" sz="3200" b="1" smtClean="0">
                <a:solidFill>
                  <a:srgbClr val="680000"/>
                </a:solidFill>
                <a:latin typeface="Cambria" pitchFamily="18" charset="0"/>
              </a:rPr>
            </a:br>
            <a:r>
              <a:rPr lang="ru-RU" sz="3200" b="1" smtClean="0">
                <a:solidFill>
                  <a:srgbClr val="680000"/>
                </a:solidFill>
                <a:latin typeface="Cambria" pitchFamily="18" charset="0"/>
              </a:rPr>
              <a:t/>
            </a:r>
            <a:br>
              <a:rPr lang="ru-RU" sz="3200" b="1" smtClean="0">
                <a:solidFill>
                  <a:srgbClr val="680000"/>
                </a:solidFill>
                <a:latin typeface="Cambria" pitchFamily="18" charset="0"/>
              </a:rPr>
            </a:br>
            <a:r>
              <a:rPr lang="ru-RU" sz="3200" b="1" smtClean="0">
                <a:solidFill>
                  <a:srgbClr val="680000"/>
                </a:solidFill>
                <a:latin typeface="Cambria" pitchFamily="18" charset="0"/>
              </a:rPr>
              <a:t/>
            </a:r>
            <a:br>
              <a:rPr lang="ru-RU" sz="3200" b="1" smtClean="0">
                <a:solidFill>
                  <a:srgbClr val="680000"/>
                </a:solidFill>
                <a:latin typeface="Cambria" pitchFamily="18" charset="0"/>
              </a:rPr>
            </a:br>
            <a:r>
              <a:rPr lang="ru-RU" sz="3200" b="1" smtClean="0">
                <a:solidFill>
                  <a:srgbClr val="680000"/>
                </a:solidFill>
                <a:latin typeface="Cambria" pitchFamily="18" charset="0"/>
              </a:rPr>
              <a:t/>
            </a:r>
            <a:br>
              <a:rPr lang="ru-RU" sz="3200" b="1" smtClean="0">
                <a:solidFill>
                  <a:srgbClr val="680000"/>
                </a:solidFill>
                <a:latin typeface="Cambria" pitchFamily="18" charset="0"/>
              </a:rPr>
            </a:br>
            <a:r>
              <a:rPr lang="ru-RU" sz="3200" b="1" smtClean="0">
                <a:solidFill>
                  <a:srgbClr val="680000"/>
                </a:solidFill>
                <a:latin typeface="Cambria" pitchFamily="18" charset="0"/>
              </a:rPr>
              <a:t/>
            </a:r>
            <a:br>
              <a:rPr lang="ru-RU" sz="3200" b="1" smtClean="0">
                <a:solidFill>
                  <a:srgbClr val="680000"/>
                </a:solidFill>
                <a:latin typeface="Cambria" pitchFamily="18" charset="0"/>
              </a:rPr>
            </a:br>
            <a:r>
              <a:rPr lang="ru-RU" sz="3200" b="1" smtClean="0">
                <a:solidFill>
                  <a:srgbClr val="680000"/>
                </a:solidFill>
                <a:latin typeface="Cambria" pitchFamily="18" charset="0"/>
              </a:rPr>
              <a:t/>
            </a:r>
            <a:br>
              <a:rPr lang="ru-RU" sz="3200" b="1" smtClean="0">
                <a:solidFill>
                  <a:srgbClr val="680000"/>
                </a:solidFill>
                <a:latin typeface="Cambria" pitchFamily="18" charset="0"/>
              </a:rPr>
            </a:br>
            <a:r>
              <a:rPr lang="ru-RU" sz="3200" b="1" smtClean="0">
                <a:solidFill>
                  <a:srgbClr val="680000"/>
                </a:solidFill>
                <a:latin typeface="Cambria" pitchFamily="18" charset="0"/>
              </a:rPr>
              <a:t/>
            </a:r>
            <a:br>
              <a:rPr lang="ru-RU" sz="3200" b="1" smtClean="0">
                <a:solidFill>
                  <a:srgbClr val="680000"/>
                </a:solidFill>
                <a:latin typeface="Cambria" pitchFamily="18" charset="0"/>
              </a:rPr>
            </a:br>
            <a:r>
              <a:rPr lang="ru-RU" sz="3200" b="1" smtClean="0">
                <a:solidFill>
                  <a:srgbClr val="680000"/>
                </a:solidFill>
                <a:latin typeface="Cambria" pitchFamily="18" charset="0"/>
              </a:rPr>
              <a:t/>
            </a:r>
            <a:br>
              <a:rPr lang="ru-RU" sz="3200" b="1" smtClean="0">
                <a:solidFill>
                  <a:srgbClr val="680000"/>
                </a:solidFill>
                <a:latin typeface="Cambria" pitchFamily="18" charset="0"/>
              </a:rPr>
            </a:br>
            <a:r>
              <a:rPr lang="ru-RU" sz="3200" b="1" smtClean="0">
                <a:solidFill>
                  <a:srgbClr val="680000"/>
                </a:solidFill>
                <a:latin typeface="Cambria" pitchFamily="18" charset="0"/>
              </a:rPr>
              <a:t>«</a:t>
            </a:r>
            <a:r>
              <a:rPr lang="ru-RU" sz="3200" b="1" dirty="0" smtClean="0">
                <a:solidFill>
                  <a:srgbClr val="680000"/>
                </a:solidFill>
                <a:latin typeface="Cambria" pitchFamily="18" charset="0"/>
              </a:rPr>
              <a:t>Современные </a:t>
            </a:r>
            <a:br>
              <a:rPr lang="ru-RU" sz="3200" b="1" dirty="0" smtClean="0">
                <a:solidFill>
                  <a:srgbClr val="680000"/>
                </a:solidFill>
                <a:latin typeface="Cambria" pitchFamily="18" charset="0"/>
              </a:rPr>
            </a:br>
            <a:r>
              <a:rPr lang="ru-RU" sz="3200" b="1" dirty="0" smtClean="0">
                <a:solidFill>
                  <a:srgbClr val="680000"/>
                </a:solidFill>
                <a:latin typeface="Cambria" pitchFamily="18" charset="0"/>
              </a:rPr>
              <a:t>формы и методы работы</a:t>
            </a:r>
            <a:br>
              <a:rPr lang="ru-RU" sz="3200" b="1" dirty="0" smtClean="0">
                <a:solidFill>
                  <a:srgbClr val="680000"/>
                </a:solidFill>
                <a:latin typeface="Cambria" pitchFamily="18" charset="0"/>
              </a:rPr>
            </a:br>
            <a:r>
              <a:rPr lang="ru-RU" sz="3200" b="1" dirty="0" smtClean="0">
                <a:solidFill>
                  <a:srgbClr val="680000"/>
                </a:solidFill>
                <a:latin typeface="Cambria" pitchFamily="18" charset="0"/>
              </a:rPr>
              <a:t> по экологическому воспитанию </a:t>
            </a:r>
            <a:br>
              <a:rPr lang="ru-RU" sz="3200" b="1" dirty="0" smtClean="0">
                <a:solidFill>
                  <a:srgbClr val="680000"/>
                </a:solidFill>
                <a:latin typeface="Cambria" pitchFamily="18" charset="0"/>
              </a:rPr>
            </a:br>
            <a:r>
              <a:rPr lang="ru-RU" sz="3200" b="1" dirty="0" smtClean="0">
                <a:solidFill>
                  <a:srgbClr val="680000"/>
                </a:solidFill>
                <a:latin typeface="Cambria" pitchFamily="18" charset="0"/>
              </a:rPr>
              <a:t>в ДОУ</a:t>
            </a:r>
            <a:r>
              <a:rPr lang="ru-RU" sz="3200" b="1" dirty="0" smtClean="0">
                <a:solidFill>
                  <a:srgbClr val="680000"/>
                </a:solidFill>
                <a:latin typeface="Cambria" pitchFamily="18" charset="0"/>
              </a:rPr>
              <a:t>»</a:t>
            </a:r>
            <a:r>
              <a:rPr lang="ru-RU" sz="3200" b="1" smtClean="0">
                <a:solidFill>
                  <a:srgbClr val="680000"/>
                </a:solidFill>
                <a:latin typeface="Cambria" pitchFamily="18" charset="0"/>
              </a:rPr>
              <a:t/>
            </a:r>
            <a:br>
              <a:rPr lang="ru-RU" sz="3200" b="1" smtClean="0">
                <a:solidFill>
                  <a:srgbClr val="680000"/>
                </a:solidFill>
                <a:latin typeface="Cambria" pitchFamily="18" charset="0"/>
              </a:rPr>
            </a:br>
            <a:r>
              <a:rPr lang="ru-RU" sz="3200" b="1" smtClean="0">
                <a:solidFill>
                  <a:srgbClr val="680000"/>
                </a:solidFill>
                <a:latin typeface="Cambria" pitchFamily="18" charset="0"/>
              </a:rPr>
              <a:t/>
            </a:r>
            <a:br>
              <a:rPr lang="ru-RU" sz="3200" b="1" smtClean="0">
                <a:solidFill>
                  <a:srgbClr val="680000"/>
                </a:solidFill>
                <a:latin typeface="Cambria" pitchFamily="18" charset="0"/>
              </a:rPr>
            </a:br>
            <a:r>
              <a:rPr lang="ru-RU" sz="3200" b="1" dirty="0" smtClean="0">
                <a:solidFill>
                  <a:srgbClr val="680000"/>
                </a:solidFill>
                <a:latin typeface="Cambria" pitchFamily="18" charset="0"/>
              </a:rPr>
              <a:t/>
            </a:r>
            <a:br>
              <a:rPr lang="ru-RU" sz="3200" b="1" dirty="0" smtClean="0">
                <a:solidFill>
                  <a:srgbClr val="680000"/>
                </a:solidFill>
                <a:latin typeface="Cambria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Старший воспитатель МДОУ «Колосок» 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Зайцева Людмила Николаевна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п. Пречистое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Ярославской области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3200" b="1" dirty="0" smtClean="0">
                <a:solidFill>
                  <a:srgbClr val="680000"/>
                </a:solidFill>
                <a:latin typeface="Cambria" pitchFamily="18" charset="0"/>
              </a:rPr>
              <a:t/>
            </a:r>
            <a:br>
              <a:rPr lang="ru-RU" sz="3200" b="1" dirty="0" smtClean="0">
                <a:solidFill>
                  <a:srgbClr val="680000"/>
                </a:solidFill>
                <a:latin typeface="Cambria" pitchFamily="18" charset="0"/>
              </a:rPr>
            </a:br>
            <a:r>
              <a:rPr lang="ru-RU" sz="3200" b="1" dirty="0" smtClean="0">
                <a:solidFill>
                  <a:srgbClr val="680000"/>
                </a:solidFill>
                <a:latin typeface="Cambria" pitchFamily="18" charset="0"/>
              </a:rPr>
              <a:t/>
            </a:r>
            <a:br>
              <a:rPr lang="ru-RU" sz="3200" b="1" dirty="0" smtClean="0">
                <a:solidFill>
                  <a:srgbClr val="680000"/>
                </a:solidFill>
                <a:latin typeface="Cambria" pitchFamily="18" charset="0"/>
              </a:rPr>
            </a:br>
            <a:r>
              <a:rPr lang="ru-RU" sz="3200" b="1" dirty="0" smtClean="0">
                <a:solidFill>
                  <a:srgbClr val="680000"/>
                </a:solidFill>
                <a:latin typeface="Cambria" pitchFamily="18" charset="0"/>
              </a:rPr>
              <a:t/>
            </a:r>
            <a:br>
              <a:rPr lang="ru-RU" sz="3200" b="1" dirty="0" smtClean="0">
                <a:solidFill>
                  <a:srgbClr val="680000"/>
                </a:solidFill>
                <a:latin typeface="Cambria" pitchFamily="18" charset="0"/>
              </a:rPr>
            </a:br>
            <a:r>
              <a:rPr lang="ru-RU" sz="3200" b="1" dirty="0" smtClean="0">
                <a:solidFill>
                  <a:srgbClr val="680000"/>
                </a:solidFill>
                <a:latin typeface="Cambria" pitchFamily="18" charset="0"/>
              </a:rPr>
              <a:t/>
            </a:r>
            <a:br>
              <a:rPr lang="ru-RU" sz="3200" b="1" dirty="0" smtClean="0">
                <a:solidFill>
                  <a:srgbClr val="680000"/>
                </a:solidFill>
                <a:latin typeface="Cambria" pitchFamily="18" charset="0"/>
              </a:rPr>
            </a:br>
            <a:r>
              <a:rPr lang="ru-RU" sz="3200" b="1" dirty="0" smtClean="0">
                <a:solidFill>
                  <a:srgbClr val="680000"/>
                </a:solidFill>
                <a:latin typeface="Cambria" pitchFamily="18" charset="0"/>
              </a:rPr>
              <a:t/>
            </a:r>
            <a:br>
              <a:rPr lang="ru-RU" sz="3200" b="1" dirty="0" smtClean="0">
                <a:solidFill>
                  <a:srgbClr val="680000"/>
                </a:solidFill>
                <a:latin typeface="Cambria" pitchFamily="18" charset="0"/>
              </a:rPr>
            </a:br>
            <a:endParaRPr lang="ru-RU" sz="3200" b="1" dirty="0">
              <a:solidFill>
                <a:srgbClr val="680000"/>
              </a:solidFill>
              <a:latin typeface="Cambr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22" y="5929330"/>
            <a:ext cx="2928958" cy="451998"/>
          </a:xfrm>
        </p:spPr>
        <p:txBody>
          <a:bodyPr>
            <a:normAutofit/>
          </a:bodyPr>
          <a:lstStyle/>
          <a:p>
            <a:endPara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nachalo4ka.ru/wp-content/uploads/2014/04/e%60kologiya-shablon-3.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60648"/>
            <a:ext cx="8676456" cy="6336704"/>
          </a:xfrm>
        </p:spPr>
        <p:txBody>
          <a:bodyPr>
            <a:normAutofit/>
          </a:bodyPr>
          <a:lstStyle/>
          <a:p>
            <a:r>
              <a:rPr lang="ru-RU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По причине их проведения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случайные;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запланированные;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поставленные в ответ на вопрос ребенка.</a:t>
            </a:r>
          </a:p>
          <a:p>
            <a:endParaRPr lang="ru-RU" sz="1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По характеру включения в педагогический процесс: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эпизодические 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(проводимые от случая к случаю)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систематические.</a:t>
            </a:r>
          </a:p>
          <a:p>
            <a:endParaRPr lang="ru-RU" sz="1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По продолжительности: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кратковременные 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(от 5 до 15 минут)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длительные 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(свыше 15 минут)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 По количеству наблюдений за одним и тем же объектом: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однократные;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многократные, или циклические.</a:t>
            </a:r>
          </a:p>
          <a:p>
            <a:endParaRPr lang="ru-RU" dirty="0">
              <a:latin typeface="Century Schoolbook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nachalo4ka.ru/wp-content/uploads/2014/04/e%60kologiya-shablon-3.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ru-RU" sz="1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8. По характеру мыслительных операций: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констатирующие (позволяющие увидеть какое-то одно состояние объекта или одно явление вне связи с другими объектами и явлениями);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сравнительные (позволяющие увидеть динамику процесса или отметить изменения в состоянии объекта);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обобщающие (эксперименты, в которых прослеживаются общие закономерности процесса, изучаемого ранее по отдельным этапам).</a:t>
            </a:r>
          </a:p>
          <a:p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9. По характеру познавательной деятельности детей: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иллюстративные (детям все известно, и наблюдение, и эксперимент только подтверждают знакомые факты);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поисковые 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(дети не знают заранее, каков будет результат)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решение экспериментальных задач.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nachalo4ka.ru/wp-content/uploads/2014/04/e%60kologiya-shablon-3.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32656"/>
            <a:ext cx="8892480" cy="6192688"/>
          </a:xfrm>
        </p:spPr>
        <p:txBody>
          <a:bodyPr>
            <a:normAutofit/>
          </a:bodyPr>
          <a:lstStyle/>
          <a:p>
            <a:r>
              <a:rPr lang="ru-RU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10. По способу применения: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демонстрационные;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фронтальные.</a:t>
            </a:r>
          </a:p>
          <a:p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 Демонстрационными называются наблюдения и эксперименты, при которых имеется всего один объект, и этот объект находится в руках у педагога. Педагог сам проводит опыт (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«демонстрирует его»)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 дети следят за ходом и результатами.</a:t>
            </a:r>
          </a:p>
          <a:p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Фронтальными называются такие наблюдения и эксперименты, 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которых имеется много объектов, и они находятся в руках у детей.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nachalo4ka.ru/wp-content/uploads/2014/04/e%60kologiya-shablon-3.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ru-RU" sz="2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Развивающая предметно-пространственная среда по экологическому воспитанию должна включать:</a:t>
            </a:r>
            <a:endParaRPr lang="ru-RU" sz="29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-календари природы,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-дидактические и развивающие игры,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природный материал,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-иллюстрации с животными и птицами, растительным миром и т.д. предназначенных для проведения занятий по ознакомлению детей с окружающим миром.</a:t>
            </a:r>
          </a:p>
          <a:p>
            <a:endParaRPr lang="ru-RU" sz="29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 сборе образцов следует учитывать:</a:t>
            </a:r>
            <a:endParaRPr lang="ru-RU" sz="29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Доступность объектов сбора (камни, семена растений, сухие листья, ветви, образцы песка и глины, различных почв, речные и морские раковины и т.д.)</a:t>
            </a:r>
          </a:p>
          <a:p>
            <a:pPr lvl="0"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Разнообразие</a:t>
            </a:r>
          </a:p>
          <a:p>
            <a:pPr lvl="0"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Краеведческий аспект (местный материал должен составлять основу, базовое ядро коллекций)</a:t>
            </a:r>
          </a:p>
          <a:p>
            <a:pPr lvl="0"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Природоохранный аспект (плоские, потерявшие свой цвет, запах, а зачастую и форму, вырванные из природного окружения растения или наколотые на булавки неподвижные пчелы, бабочки с поникшими крыльями не способны вызвать у ребенка положительные эмоции и желание беречь объекты природы; не рекомендуется покупать готовые коллекции насекомых, чучела животных.)</a:t>
            </a:r>
          </a:p>
          <a:p>
            <a:pPr lvl="0"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Безопасность</a:t>
            </a:r>
          </a:p>
          <a:p>
            <a:endParaRPr lang="ru-RU" sz="6000" b="1" dirty="0" smtClean="0">
              <a:ln w="18000">
                <a:solidFill>
                  <a:schemeClr val="accent4">
                    <a:lumMod val="75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entury Schoolbook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nachalo4ka.ru/wp-content/uploads/2014/04/e%60kologiya-shablon-3.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85728"/>
            <a:ext cx="8605620" cy="642942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Оборудование и материалы уголка экспериментирования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Коллекции  «Летающих семян»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Коллекция других семян и плодов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Коллекция соцветий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Коллекция камней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Коллекции песка, глины, почвы</a:t>
            </a:r>
          </a:p>
          <a:p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b="1" dirty="0" smtClean="0">
              <a:ln w="18000">
                <a:solidFill>
                  <a:schemeClr val="accent4">
                    <a:lumMod val="75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nachalo4ka.ru/wp-content/uploads/2014/04/e%60kologiya-shablon-3.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85728"/>
            <a:ext cx="8319868" cy="535307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Содержание уголков экспериментальной деятельности.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Место для постоянной выставки, где размещают музей, различные коллекции. Экспонаты, редкие предметы (раковины, камни, кристаллы, перья и т.п.)</a:t>
            </a:r>
          </a:p>
          <a:p>
            <a:r>
              <a:rPr lang="ru-RU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Место для приборов</a:t>
            </a:r>
          </a:p>
          <a:p>
            <a:r>
              <a:rPr lang="ru-RU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Место для хранения материалов (природного, "бросового")</a:t>
            </a:r>
          </a:p>
          <a:p>
            <a:r>
              <a:rPr lang="ru-RU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Место для проведения опытов</a:t>
            </a:r>
          </a:p>
          <a:p>
            <a:r>
              <a:rPr lang="ru-RU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Место для неструктурированных материалов (песок, вода, опилки, стружка, пенопласт и др.)</a:t>
            </a:r>
          </a:p>
          <a:p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качестве оборудования для проведения опытов используются бросовые, в частности упаковочные материалы, материалы разного размера и формы, лупы, пластмассовые прозрачные банки, микроскопы, барометры, термометры, песочные часы, бинокль, комплекты для игр с водой, песок, глина, семена, камни.</a:t>
            </a:r>
          </a:p>
          <a:p>
            <a:endParaRPr lang="ru-RU" sz="6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6000" b="1" dirty="0" smtClean="0">
              <a:ln w="18000">
                <a:solidFill>
                  <a:schemeClr val="accent4">
                    <a:lumMod val="75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entury Schoolbook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nachalo4ka.ru/wp-content/uploads/2014/04/e%60kologiya-shablon-3.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85728"/>
            <a:ext cx="8572560" cy="657227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Содержание уголков экспериментальной  деятельности.</a:t>
            </a:r>
          </a:p>
          <a:p>
            <a:endParaRPr lang="ru-RU" sz="20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Разделы уголков  экспериментирования: 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«Песок и вода», «Звук», «Магниты», «Бумага»,  «Свет», «Резина»</a:t>
            </a:r>
          </a:p>
          <a:p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группе необходимо иметь </a:t>
            </a:r>
            <a:r>
              <a:rPr lang="ru-RU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«Прозрачный горшок»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— стеклянная емкость 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(банка или небольшая емкость)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позволяющая наблюдать за ростом корней растений. Особенно интересно наблюдать за развитием корней лука. Длинные корни также образуются у веточек тополя. Сначала ветки нужно поставить в воду, а когда появятся корни посадить в емкость. Чтобы наблюдать было удобнее, сажать растения нужно поближе к стенкам банки, чтобы часть корней была на виду. </a:t>
            </a:r>
          </a:p>
          <a:p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nachalo4ka.ru/wp-content/uploads/2014/04/e%60kologiya-shablon-3.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404664"/>
            <a:ext cx="8568952" cy="5234136"/>
          </a:xfrm>
        </p:spPr>
        <p:txBody>
          <a:bodyPr>
            <a:normAutofit fontScale="62500" lnSpcReduction="20000"/>
          </a:bodyPr>
          <a:lstStyle/>
          <a:p>
            <a:r>
              <a:rPr lang="ru-RU" sz="51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Проектная деятельность</a:t>
            </a:r>
            <a:endParaRPr lang="ru-RU" sz="51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Долгосрочные проекты разрабатываются  для детей старшего возраста </a:t>
            </a:r>
          </a:p>
          <a:p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  подразумевает длительный процесс наблюдения, экспериментирования </a:t>
            </a:r>
          </a:p>
          <a:p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Старшие дошкольники к завершению проекта научатся устанавливать связи, проводить параллели, видеть ошибки в деятельности, узнают пути их исправления. </a:t>
            </a:r>
          </a:p>
          <a:p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Они смогут сравнить результат эксперимента, экологического проекта с первоначально поставленной задачей, объективно прокомментировать результат совпадения их гипотезы с полученными данными. Ребята подведут итог бесполезности либо эффективности своей работы и поставят перед собой задачу достичь нового уровня.</a:t>
            </a:r>
          </a:p>
          <a:p>
            <a:r>
              <a:rPr lang="ru-RU" sz="3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33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группах среднего возраста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подобные проекты могут длиться </a:t>
            </a:r>
            <a:r>
              <a:rPr lang="ru-RU" sz="33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 1 месяца,</a:t>
            </a:r>
            <a:endParaRPr lang="ru-RU" sz="3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3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младших – 1 неделю.</a:t>
            </a:r>
            <a:endParaRPr lang="ru-RU" sz="3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6800" b="1" dirty="0" smtClean="0">
              <a:ln w="18000">
                <a:solidFill>
                  <a:schemeClr val="accent4">
                    <a:lumMod val="75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entury Schoolbook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nachalo4ka.ru/wp-content/uploads/2014/04/e%60kologiya-shablon-3.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720079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Экологические выставки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340768"/>
            <a:ext cx="7606058" cy="4298032"/>
          </a:xfrm>
        </p:spPr>
        <p:txBody>
          <a:bodyPr>
            <a:normAutofit/>
          </a:bodyPr>
          <a:lstStyle/>
          <a:p>
            <a:pPr algn="l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 их - ознакомление с природными явлениями, недоступными для наблюдения детям.</a:t>
            </a:r>
          </a:p>
          <a:p>
            <a:pPr algn="l"/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Выставки и экспозиции включают материал, предназначенный для работы с детьми и со взрослыми. </a:t>
            </a:r>
          </a:p>
          <a:p>
            <a:pPr algn="l"/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Тематика может быть самой разнообразной: «Лес - друг человека»; «Богатства недр нашей Земли»; «Космос»; «Человек и его добрые дела на Земле»; «Родные просторы» и т. д. </a:t>
            </a:r>
          </a:p>
          <a:p>
            <a:pPr algn="l"/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выставке могут быть представлены художественные произведения, работы детей и воспитателей, разнообразные коллекции. Выставка обычно служит прекрасным фоном для бесед с детьми, для экскурсий, которые в состоянии провести не только воспитатель, но и ребенок...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nachalo4ka.ru/wp-content/uploads/2014/04/e%60kologiya-shablon-3.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764703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Экологические игры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836712"/>
            <a:ext cx="7929618" cy="5832648"/>
          </a:xfrm>
        </p:spPr>
        <p:txBody>
          <a:bodyPr>
            <a:normAutofit/>
          </a:bodyPr>
          <a:lstStyle/>
          <a:p>
            <a:r>
              <a:rPr lang="ru-RU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Дидактические игры экологического содержания 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многообразии и разнообразии природных объектов; о взаимосвязях в природе; о человеке как части природы; о культуре поведения; для развития эстетического восприятия природы; для формирования нравственно-оценочного опыта поведения в природе; для приобщения к экологической ориентированной деятельности.. </a:t>
            </a:r>
          </a:p>
          <a:p>
            <a:r>
              <a:rPr lang="ru-RU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Предметные игры: </a:t>
            </a:r>
          </a:p>
          <a:p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(с листьями, семенами, цветами)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«Чудесный мешочек»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«Узнай, что в руке»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«Вершки и корешки»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Настольно-печатные игры 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целью систематизации знаний детей о растениях, животных, явлениях неживой природы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т. д.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nachalo4ka.ru/wp-content/uploads/2014/04/e%60kologiya-shablon-3.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"/>
            <a:ext cx="8568952" cy="114298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Современные методы </a:t>
            </a:r>
            <a:b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экологического воспитания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1214422"/>
            <a:ext cx="8821644" cy="5357850"/>
          </a:xfrm>
        </p:spPr>
        <p:txBody>
          <a:bodyPr>
            <a:noAutofit/>
          </a:bodyPr>
          <a:lstStyle/>
          <a:p>
            <a:pPr lvl="0"/>
            <a:r>
              <a:rPr lang="ru-RU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Наглядные методы. </a:t>
            </a:r>
            <a:endPara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их число входит наблюдение, просмотр познавательных фильмов, картинок, демонстрация различных моделей, рассматривание, показ Данная группа методов позволяет сформировать в сознании ребенка определенные яркие и устойчивые образы. </a:t>
            </a:r>
          </a:p>
          <a:p>
            <a:r>
              <a:rPr lang="ru-RU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Практические методы.</a:t>
            </a:r>
            <a:endPara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 ним  относят игру, моделирование и проведение самых элементарных опытов и экспериментов. Эта группа методов позволяет закрепить имеющиеся знания и обогатиться новыми, во время игры дети учатся строить простые логические цепочки. Кроме того, практические методы позволяют активно формировать ценностные ориентиры дошкольника.</a:t>
            </a:r>
          </a:p>
          <a:p>
            <a:r>
              <a:rPr lang="ru-RU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Словесные методы. </a:t>
            </a:r>
            <a:endPara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Конечно же, это рассказы воспитателя, беседы с детьми, чтение 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литературы с экологическим подтекстом, рассказы самих детей. 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Использование данных методов позволяет формировать  гуманное 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эмоционально положительное отношение к природе, 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систематизировать полученные  знания. 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nachalo4ka.ru/wp-content/uploads/2014/04/e%60kologiya-shablon-3.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88640"/>
            <a:ext cx="8643998" cy="6669360"/>
          </a:xfrm>
        </p:spPr>
        <p:txBody>
          <a:bodyPr>
            <a:normAutofit lnSpcReduction="10000"/>
          </a:bodyPr>
          <a:lstStyle/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Словесные игры: 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«Кто летает, бегает, прыгает»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«В воздухе, в воде, на земле»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«Четвертый лишний»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Игровые упражнения на определение различных предметов 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качествам и свойствам, развитие </a:t>
            </a:r>
            <a:r>
              <a:rPr lang="ru-RU" sz="18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наблюдательности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«Найди по листочку дерево»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«Принеси желтый листочек»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т. д.</a:t>
            </a:r>
          </a:p>
          <a:p>
            <a:pPr algn="l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</a:t>
            </a:r>
          </a:p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6. Подвижные игры 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целью подражания повадкам животных, отражения явлений неживой природы 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«Мыши и кот»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«Солнышко и дождик»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«Земля, вода, огонь, воздух»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т. д.</a:t>
            </a:r>
          </a:p>
          <a:p>
            <a:endPara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 Творческие игры 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целью отражения впечатлений, полученных в процессе занятий, экскурсий, повседневной жизни (сюжетно-ролевые природоведческие игры, строительные игры с природными материалами и т. д.</a:t>
            </a:r>
          </a:p>
          <a:p>
            <a:endPara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8. Игры-задания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проводятся как итог наблюдений:</a:t>
            </a:r>
          </a:p>
          <a:p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сказки-кроссворды о животных;</a:t>
            </a:r>
          </a:p>
          <a:p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отгадай загадки и узнай героев;</a:t>
            </a:r>
          </a:p>
          <a:p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найди ошибки у художника, поэта;</a:t>
            </a:r>
          </a:p>
          <a:p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может так быть или нет и др. </a:t>
            </a:r>
          </a:p>
          <a:p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nachalo4ka.ru/wp-content/uploads/2014/04/e%60kologiya-shablon-3.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0"/>
            <a:ext cx="8496944" cy="720079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«Панорама добрых дел»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692696"/>
            <a:ext cx="9144000" cy="6165304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это информационный стенд, в котором фиксируется и прослеживаются любые хорошие проявления детей по отношению к природе.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Рубрики:</a:t>
            </a:r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Хорошее дежурство в уголке природы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Изготовление плакатов к акции «Зеленая елочка – живая иголочка»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Развешивание плакатов про елку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Активность и инициатива в зимней подкормке птиц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Хорошие дела дома (с растениями, животными на прогулке)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Любые хорошие самостоятельные поступки детей, их инициатива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Интересные наблюдения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природе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Самостоятельное выращивание растений</a:t>
            </a:r>
          </a:p>
          <a:p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nachalo4ka.ru/wp-content/uploads/2014/04/e%60kologiya-shablon-3.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88640"/>
            <a:ext cx="8136904" cy="6048672"/>
          </a:xfrm>
        </p:spPr>
        <p:txBody>
          <a:bodyPr>
            <a:normAutofit/>
          </a:bodyPr>
          <a:lstStyle/>
          <a:p>
            <a:r>
              <a:rPr lang="ru-RU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Дополнительные рубрики</a:t>
            </a:r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«Что я заметил красивого в природе»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«Зимние  наблюдения»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участие в акции «День Земли»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расчерченном плакате оставляем несколько граф без названия, чтобы ими можно было воспользоваться немного позже.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Последняя графа </a:t>
            </a:r>
            <a:r>
              <a:rPr lang="ru-RU" sz="20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подведение итогов: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количество набранных каждым ребенком похвальных очков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доброе отношение к людям, в которой нужно будет зафиксировать особо хорошие, яркие поступки детей по отношению к людям (детям в группе, взрослым в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/с, родственникам в семье)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nachalo4ka.ru/wp-content/uploads/2014/04/e%60kologiya-shablon-3.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88641"/>
            <a:ext cx="8352928" cy="576063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Экологические акции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836712"/>
            <a:ext cx="8964488" cy="5616624"/>
          </a:xfrm>
        </p:spPr>
        <p:txBody>
          <a:bodyPr>
            <a:normAutofit/>
          </a:bodyPr>
          <a:lstStyle/>
          <a:p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Акци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 – это социально значимое, </a:t>
            </a:r>
            <a:r>
              <a:rPr lang="ru-RU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деятельностное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комплексное, событийное мероприятие, это комплекс мероприятий, действий, помогающий детям лучше узнать какую-либо экологическую проблему, проявить свое отношение к чему-либо. Это мероприятие всего детского сада.  Четко распределяются обязанности между группами.</a:t>
            </a:r>
          </a:p>
          <a:p>
            <a:pPr algn="l"/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ходе акций дети получают природоведческие знания,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них формируются навыки экологической культуры. </a:t>
            </a:r>
          </a:p>
          <a:p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Акции служат хорошей экологической пропагандой среди родительской общественности.</a:t>
            </a:r>
          </a:p>
          <a:p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Акция проходит под своим девизом, имеет наглядную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агитацию (листовки, плакаты).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nachalo4ka.ru/wp-content/uploads/2014/04/e%60kologiya-shablon-3.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60648"/>
            <a:ext cx="8280920" cy="659735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 проведения экологических акций:</a:t>
            </a:r>
          </a:p>
          <a:p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Формирование экологической культуры, сознания и </a:t>
            </a:r>
            <a:r>
              <a:rPr lang="ru-RU" sz="1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мировозрения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Задачи: </a:t>
            </a:r>
          </a:p>
          <a:p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Формировать познавательный интерес</a:t>
            </a:r>
          </a:p>
          <a:p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Развивать  коммуникативные способности, </a:t>
            </a:r>
          </a:p>
          <a:p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Воспитывать гуманистическое отношение к объектам природы, эстетическую отзывчивость. 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Алгоритм  проведение  акций: </a:t>
            </a:r>
          </a:p>
          <a:p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цель (каждая акция имеет свою цель) </a:t>
            </a:r>
          </a:p>
          <a:p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задачи (выполняются общие и конкретные) </a:t>
            </a:r>
          </a:p>
          <a:p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• объект (на что направлено – деревья) </a:t>
            </a:r>
          </a:p>
          <a:p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• участники (дети + родители) 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6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6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6000" b="1" dirty="0" smtClean="0">
              <a:ln w="18000">
                <a:solidFill>
                  <a:schemeClr val="accent4">
                    <a:lumMod val="75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entury Schoolbook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nachalo4ka.ru/wp-content/uploads/2014/04/e%60kologiya-shablon-3.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60648"/>
            <a:ext cx="8280920" cy="5760640"/>
          </a:xfrm>
        </p:spPr>
        <p:txBody>
          <a:bodyPr>
            <a:normAutofit fontScale="32500" lnSpcReduction="20000"/>
          </a:bodyPr>
          <a:lstStyle/>
          <a:p>
            <a:r>
              <a:rPr lang="ru-RU" sz="7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Этапы проведения акций</a:t>
            </a:r>
          </a:p>
          <a:p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1. Подготовительный (разработка плана по достижению цели, сбор информации, объём и накопление материала). </a:t>
            </a:r>
          </a:p>
          <a:p>
            <a:endParaRPr lang="ru-RU" sz="6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Организационно-практический </a:t>
            </a:r>
          </a:p>
          <a:p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(т. е. </a:t>
            </a:r>
            <a:r>
              <a:rPr lang="ru-RU" sz="6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выполнение плана деятельности).</a:t>
            </a:r>
          </a:p>
          <a:p>
            <a:endParaRPr lang="ru-RU" sz="6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3. Аналитический (подведение итогов).</a:t>
            </a:r>
          </a:p>
          <a:p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Итоговое мероприятие акции проходит, как выставка детского творчества и родительских работ.</a:t>
            </a:r>
          </a:p>
          <a:p>
            <a:endParaRPr lang="ru-RU" sz="6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Длительность проведения экологической акции 1-3 месяцев. Помимо детей в</a:t>
            </a:r>
          </a:p>
          <a:p>
            <a:endParaRPr lang="ru-RU" sz="6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6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экологической акции задействованы сотрудники </a:t>
            </a:r>
            <a:r>
              <a:rPr lang="ru-RU" sz="6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/с, родители.</a:t>
            </a:r>
          </a:p>
          <a:p>
            <a:endParaRPr lang="ru-RU" sz="6000" b="1" dirty="0" smtClean="0">
              <a:ln w="18000">
                <a:solidFill>
                  <a:schemeClr val="accent4">
                    <a:lumMod val="75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entury Schoolbook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nachalo4ka.ru/wp-content/uploads/2014/04/e%60kologiya-shablon-3.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60648"/>
            <a:ext cx="8964488" cy="5378152"/>
          </a:xfrm>
        </p:spPr>
        <p:txBody>
          <a:bodyPr>
            <a:normAutofit/>
          </a:bodyPr>
          <a:lstStyle/>
          <a:p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Формы  работы </a:t>
            </a:r>
          </a:p>
          <a:p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цикл наблюдений</a:t>
            </a:r>
          </a:p>
          <a:p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чтение и заучивание стихотворений</a:t>
            </a:r>
          </a:p>
          <a:p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подбор иллюстраций, энциклопедической и художественной литературы</a:t>
            </a:r>
          </a:p>
          <a:p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комплекс занятий по различным методикам</a:t>
            </a:r>
          </a:p>
          <a:p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продумывание и иллюстрирование сказок</a:t>
            </a:r>
          </a:p>
          <a:p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выставки картин детей</a:t>
            </a:r>
          </a:p>
          <a:p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организация опытов</a:t>
            </a:r>
          </a:p>
          <a:p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создание экологических плакатов</a:t>
            </a:r>
          </a:p>
          <a:p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создание рукописных экологических журналов</a:t>
            </a:r>
          </a:p>
          <a:p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составление рассказов, открыток, реклама</a:t>
            </a:r>
          </a:p>
          <a:p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составление иллюстрированного экологического журнала</a:t>
            </a:r>
          </a:p>
          <a:p>
            <a:endParaRPr lang="ru-RU" sz="2400" b="1" dirty="0" smtClean="0">
              <a:ln w="18000">
                <a:solidFill>
                  <a:schemeClr val="accent4">
                    <a:lumMod val="75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entury Schoolbook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nachalo4ka.ru/wp-content/uploads/2014/04/e%60kologiya-shablon-3.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404664"/>
            <a:ext cx="8712968" cy="568863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Акция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«Зелёная ёлочка – живая иголочка»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Актуальность акции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Новый год - самый радостный, красивый, сказочный праздник. Обязательным атрибутом этого праздника является ёлка. Её появления ждут и взрослые, и дети. Как приятно потрогать иголочки,  почувствовать аромат хвои! </a:t>
            </a:r>
          </a:p>
          <a:p>
            <a:pPr algn="l"/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часто забывается тот факт, что ежегодно после праздника в лесах сокращается количество таких красавиц. Поэтому важно воспитать у наших детей понимание того, что для празднования Нового года  не обязательно рубить елки, а можно найти альтернативу.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 акции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Способствовать формированию основ экологической культуры; познакомить детей с жизнью ели; вызвать интерес к природе; формировать умение любить и беречь природу; привлечь внимание детей и их родителей к проблеме сохранения хвойных деревьев в период новогодних праздников с помощью изготовления альтернативных ёлок.</a:t>
            </a:r>
          </a:p>
          <a:p>
            <a:endParaRPr lang="ru-RU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nachalo4ka.ru/wp-content/uploads/2014/04/e%60kologiya-shablon-3.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60648"/>
            <a:ext cx="9144000" cy="659735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Задачи акции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личном примере воспитывать у детей любовь к природе родного края, бережное отношение к хвойным деревьям.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Обогатить словарный запас детей и расширить их кругозор знаний стихотворениями, приметами и пословицами о зиме, ёлке, традициях празднования Нового года.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Создать условия для развития интеллектуальных, коммуникативных умений детей, их творческого мышления.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Создать гармонию внутрисемейных отношений.</a:t>
            </a:r>
          </a:p>
          <a:p>
            <a:pPr>
              <a:buFont typeface="Arial" pitchFamily="34" charset="0"/>
              <a:buChar char="•"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Предполагаемый результат проекта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Возможность каждой желающей семье принять участие в выставке.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необходимых условий для организации совместной деятельности 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родителями.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Формирование у детей бережного отношения к окружающей природе.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Появление интереса у родителей к жизни ДОУ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Выставка поделок в раздевалке «Елочка, елочка - зеленая иголочка».</a:t>
            </a:r>
          </a:p>
          <a:p>
            <a:endParaRPr lang="ru-RU" sz="2000" b="1" dirty="0" smtClean="0">
              <a:ln w="18000">
                <a:solidFill>
                  <a:schemeClr val="accent4">
                    <a:lumMod val="75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nachalo4ka.ru/wp-content/uploads/2014/04/e%60kologiya-shablon-3.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0"/>
            <a:ext cx="8280920" cy="6525344"/>
          </a:xfrm>
        </p:spPr>
        <p:txBody>
          <a:bodyPr>
            <a:normAutofit fontScale="25000" lnSpcReduction="20000"/>
          </a:bodyPr>
          <a:lstStyle/>
          <a:p>
            <a:r>
              <a:rPr lang="ru-RU" sz="9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Этапы работы над проектом</a:t>
            </a:r>
            <a:endParaRPr lang="ru-RU" sz="9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8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Подготовительный этап</a:t>
            </a:r>
            <a:endParaRPr lang="ru-RU" sz="80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Определение цели и задач проекта.</a:t>
            </a:r>
          </a:p>
          <a:p>
            <a:pPr>
              <a:buFont typeface="Arial" pitchFamily="34" charset="0"/>
              <a:buChar char="•"/>
            </a:pPr>
            <a:r>
              <a:rPr lang="ru-RU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Составление плана основного этапа проектирования.</a:t>
            </a:r>
          </a:p>
          <a:p>
            <a:pPr>
              <a:buFont typeface="Arial" pitchFamily="34" charset="0"/>
              <a:buChar char="•"/>
            </a:pPr>
            <a:r>
              <a:rPr lang="ru-RU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Изучение сайтов с образцами изготовления елочек.</a:t>
            </a:r>
          </a:p>
          <a:p>
            <a:pPr>
              <a:buFont typeface="Arial" pitchFamily="34" charset="0"/>
              <a:buChar char="•"/>
            </a:pPr>
            <a:r>
              <a:rPr lang="ru-RU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Изучение литературы, содержащей образцы изготовления елочек и снежинок.</a:t>
            </a:r>
          </a:p>
          <a:p>
            <a:r>
              <a:rPr lang="ru-RU" sz="8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Основной этап</a:t>
            </a:r>
            <a:endParaRPr lang="ru-RU" sz="80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Чтение с детьми литературы о празднике Новый год.</a:t>
            </a:r>
          </a:p>
          <a:p>
            <a:pPr>
              <a:buFont typeface="Arial" pitchFamily="34" charset="0"/>
              <a:buChar char="•"/>
            </a:pPr>
            <a:r>
              <a:rPr lang="ru-RU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Беседы с детьми о предстоящем празднике.</a:t>
            </a:r>
          </a:p>
          <a:p>
            <a:pPr>
              <a:buFont typeface="Arial" pitchFamily="34" charset="0"/>
              <a:buChar char="•"/>
            </a:pPr>
            <a:r>
              <a:rPr lang="ru-RU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Совместная деятельность с детьми «Символ Нового года»</a:t>
            </a:r>
          </a:p>
          <a:p>
            <a:pPr>
              <a:buFont typeface="Arial" pitchFamily="34" charset="0"/>
              <a:buChar char="•"/>
            </a:pPr>
            <a:r>
              <a:rPr lang="ru-RU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Продуктивная деятельность совместно с детьми</a:t>
            </a:r>
          </a:p>
          <a:p>
            <a:r>
              <a:rPr lang="ru-RU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(Изготовление экспонатов).</a:t>
            </a:r>
            <a:br>
              <a:rPr lang="ru-RU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8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8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Завершающий этап</a:t>
            </a:r>
            <a:endParaRPr lang="ru-RU" sz="80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Оформление раздевальной комнаты.</a:t>
            </a:r>
          </a:p>
          <a:p>
            <a:pPr>
              <a:buFont typeface="Arial" pitchFamily="34" charset="0"/>
              <a:buChar char="•"/>
            </a:pPr>
            <a:r>
              <a:rPr lang="ru-RU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Изготовление ёлочек из бросового материала детьми и родителями. </a:t>
            </a:r>
          </a:p>
          <a:p>
            <a:pPr>
              <a:buFont typeface="Arial" pitchFamily="34" charset="0"/>
              <a:buChar char="•"/>
            </a:pPr>
            <a:r>
              <a:rPr lang="ru-RU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плакатов-призывов детьми. </a:t>
            </a:r>
          </a:p>
          <a:p>
            <a:endParaRPr lang="ru-RU" sz="8000" b="1" dirty="0" smtClean="0">
              <a:ln w="18000">
                <a:solidFill>
                  <a:schemeClr val="accent4">
                    <a:lumMod val="75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entury Schoolbook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nachalo4ka.ru/wp-content/uploads/2014/04/e%60kologiya-shablon-3.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107157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  <a:latin typeface="Century" pitchFamily="18" charset="0"/>
              </a:rPr>
              <a:t/>
            </a:r>
            <a:br>
              <a:rPr lang="ru-RU" sz="2800" b="1" dirty="0" smtClean="0">
                <a:solidFill>
                  <a:srgbClr val="7030A0"/>
                </a:solidFill>
                <a:latin typeface="Century" pitchFamily="18" charset="0"/>
              </a:rPr>
            </a:br>
            <a:r>
              <a:rPr lang="ru-RU" sz="2800" b="1" dirty="0" smtClean="0">
                <a:solidFill>
                  <a:srgbClr val="7030A0"/>
                </a:solidFill>
                <a:latin typeface="Century" pitchFamily="18" charset="0"/>
              </a:rPr>
              <a:t>Формы  и методы  экологической работы, используемые в практической деятельности педагогов  ДОУ</a:t>
            </a:r>
            <a:r>
              <a:rPr lang="ru-RU" sz="2800" b="1" dirty="0" smtClean="0">
                <a:solidFill>
                  <a:srgbClr val="7030A0"/>
                </a:solidFill>
              </a:rPr>
              <a:t/>
            </a:r>
            <a:br>
              <a:rPr lang="ru-RU" sz="2800" b="1" dirty="0" smtClean="0">
                <a:solidFill>
                  <a:srgbClr val="7030A0"/>
                </a:solidFill>
              </a:rPr>
            </a:b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628800"/>
            <a:ext cx="8643998" cy="5229200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экологические занятия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экологические экскурсии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уроки доброты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экологические кружки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экологические конкурсы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аукционы 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марафоны 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викторины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экологические акции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обсуждение и проигрывание ситуаций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составление экологических карт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ведение «Панорамы добрых дел»</a:t>
            </a:r>
          </a:p>
          <a:p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nachalo4ka.ru/wp-content/uploads/2014/04/e%60kologiya-shablon-3.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648071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Экологические сказки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836712"/>
            <a:ext cx="8391306" cy="5328592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Чтение экологической сказки может быть отдельной формой в работе по экологическому воспитанию детей и может входить в другие: экологические занятия, опытно-экспериментальную деятельность, беседы, наблюдения, театрализованную деятельность, экологические праздники. Часто эти формы могут быть объединены какой-то одной темой. 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Сказки, написанные самими детьми, представляют собой область, которая помогает понять детские интересы, их направленность. Эту группу сказок можно разделить на две категории: сказки, созданные по аналогии с уже известными литературными произведениями; сказки, созданные на основе личного творчества. Для сочинения сказки ребенку необходимо владеть экологическими представлениями, знаниями о животных и растениях. В сказке ребенок выражает свое отношение к описываемым событиям и явлениям. 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Часто дети рисуют рисунки к прослушанным или придуманным сказкам, таким образом можно создать самодельные книжки сказок о природе...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nachalo4ka.ru/wp-content/uploads/2014/04/e%60kologiya-shablon-3.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0647"/>
            <a:ext cx="8892480" cy="720081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Изготовление книжек-самоделок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052736"/>
            <a:ext cx="8424936" cy="4586064"/>
          </a:xfrm>
        </p:spPr>
        <p:txBody>
          <a:bodyPr>
            <a:normAutofit/>
          </a:bodyPr>
          <a:lstStyle/>
          <a:p>
            <a:pPr algn="l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«Экологические сказки» в совместной деятельности детей с родителями позволят активизировать мыслительную деятельность ребят в придумывании сюжета и оформлении книжных страниц. 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Детям предлагается оформить такие книги, как:</a:t>
            </a:r>
          </a:p>
          <a:p>
            <a:pPr algn="l"/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«Как путешествовала капелька»,</a:t>
            </a:r>
          </a:p>
          <a:p>
            <a:pPr algn="l"/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«Сказка о цветке Росянка». 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Мастерская по изготовлению кукол  «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Капелька», «Королева Экология», «</a:t>
            </a:r>
            <a:r>
              <a:rPr lang="ru-RU" sz="1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Пробиркин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sz="1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Самоделкин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Подобные книги обогатят развивающие центры новыми персонажами, которые станут главными героями игры малышей, их советчиками в принятии грамотных решений в сохранении экологии своего участка.</a:t>
            </a:r>
          </a:p>
          <a:p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nachalo4ka.ru/wp-content/uploads/2014/04/e%60kologiya-shablon-3.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908720"/>
            <a:ext cx="7848872" cy="4730080"/>
          </a:xfrm>
        </p:spPr>
        <p:txBody>
          <a:bodyPr>
            <a:normAutofit/>
          </a:bodyPr>
          <a:lstStyle/>
          <a:p>
            <a:endParaRPr lang="ru-RU" sz="6000" b="1" dirty="0" smtClean="0">
              <a:ln w="18000">
                <a:solidFill>
                  <a:schemeClr val="accent4">
                    <a:lumMod val="75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entury Schoolbook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5694" y="1700808"/>
            <a:ext cx="530662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>
                  <a:solidFill>
                    <a:schemeClr val="accent2">
                      <a:lumMod val="75000"/>
                    </a:schemeClr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 Schoolbook" pitchFamily="18" charset="0"/>
              </a:rPr>
              <a:t>Спасибо </a:t>
            </a:r>
          </a:p>
          <a:p>
            <a:pPr algn="ctr"/>
            <a:r>
              <a:rPr lang="ru-RU" sz="5400" b="1" dirty="0" smtClean="0">
                <a:ln w="11430">
                  <a:solidFill>
                    <a:schemeClr val="accent2">
                      <a:lumMod val="75000"/>
                    </a:schemeClr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 Schoolbook" pitchFamily="18" charset="0"/>
              </a:rPr>
              <a:t>за внимание</a:t>
            </a:r>
            <a:endParaRPr lang="ru-RU" sz="5400" b="1" dirty="0">
              <a:ln w="11430">
                <a:solidFill>
                  <a:schemeClr val="accent2">
                    <a:lumMod val="75000"/>
                  </a:schemeClr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nachalo4ka.ru/wp-content/uploads/2014/04/e%60kologiya-shablon-3.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332657"/>
            <a:ext cx="8712968" cy="648071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Формы  и методы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196752"/>
            <a:ext cx="7488832" cy="5661248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-опыты и экспериментирование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ведение фенологических календарей природы;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экологические выставки и экспозиции;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экологические музеи;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день (неделя) экологического творчества;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экологические праздники и фестивали;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экологические игры (дидактические, имитационные, игры - моделирование соревновательные, игры - путешествия и т. д.);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экологические сказки;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экологические тренинги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проектная деятельность</a:t>
            </a:r>
          </a:p>
          <a:p>
            <a:pPr>
              <a:buFontTx/>
              <a:buChar char="-"/>
            </a:pP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лэпбук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nachalo4ka.ru/wp-content/uploads/2014/04/e%60kologiya-shablon-3.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85729"/>
            <a:ext cx="8358246" cy="642941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latin typeface="Cambria" pitchFamily="18" charset="0"/>
              </a:rPr>
              <a:t>Формы  работы  с детьми по экологии</a:t>
            </a:r>
            <a:endParaRPr lang="ru-RU" sz="3200" b="1" dirty="0">
              <a:solidFill>
                <a:srgbClr val="7030A0"/>
              </a:solidFill>
              <a:latin typeface="Cambr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928670"/>
            <a:ext cx="8429684" cy="471013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Непосредственно образовательная деятельность</a:t>
            </a:r>
            <a:endParaRPr lang="ru-RU" sz="28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Типы  занятий</a:t>
            </a:r>
          </a:p>
          <a:p>
            <a:endParaRPr lang="ru-RU" sz="2000" b="1" i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Первично-ознакомительный  тип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Чаще всего эти занятия посвящаются ознакомлению детей с видами животных, растений, которых нет в ближай­шем окружении, которые нельзя наблюдать в реальности. Главным компонентом таких занятий становится наглядность - демонстрационные пособия, литература, иллюстрации, позволяющие формировать у детей отчетливые и правильные представления.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Обучение на таких занятиях осуществляется через рассматривание картин и беседу</a:t>
            </a:r>
          </a:p>
          <a:p>
            <a:endParaRPr lang="ru-RU" sz="24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nachalo4ka.ru/wp-content/uploads/2014/04/e%60kologiya-shablon-3.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64294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428736"/>
            <a:ext cx="7572428" cy="4210064"/>
          </a:xfrm>
        </p:spPr>
        <p:txBody>
          <a:bodyPr>
            <a:normAutofit/>
          </a:bodyPr>
          <a:lstStyle/>
          <a:p>
            <a:r>
              <a:rPr lang="ru-RU" sz="20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Обобщающий тип занятий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позволяет интенсивно развивать интеллект детей - умение сравнивать, сопоставлять, анализировать, делать выводы, заключения. Развивает речь и абстрактное мышление дошкольников.</a:t>
            </a:r>
          </a:p>
          <a:p>
            <a:endParaRPr lang="ru-RU" sz="2000" b="1" i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Комплексные занятия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занятия, которые в рамках одной темы решают разные задачи и строятся на различных видах деятельности. </a:t>
            </a:r>
          </a:p>
          <a:p>
            <a:endParaRPr lang="ru-RU" dirty="0">
              <a:latin typeface="Century Schoolbook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nachalo4ka.ru/wp-content/uploads/2014/04/e%60kologiya-shablon-3.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500065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Занятия по экологии бывают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857232"/>
            <a:ext cx="8250140" cy="5812128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занятия-наблюдения за животными и растениями;</a:t>
            </a:r>
          </a:p>
          <a:p>
            <a:r>
              <a:rPr lang="ru-RU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занятия по классификации представлений о природе;</a:t>
            </a:r>
          </a:p>
          <a:p>
            <a:r>
              <a:rPr lang="ru-RU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занятия по обучению детей труду по уходу за растениями и животными;</a:t>
            </a:r>
          </a:p>
          <a:p>
            <a:r>
              <a:rPr lang="ru-RU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занятия по составлению описательных, сравнительных рассказов об объектах природы;</a:t>
            </a:r>
          </a:p>
          <a:p>
            <a:r>
              <a:rPr lang="ru-RU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занятия-исследования;</a:t>
            </a:r>
          </a:p>
          <a:p>
            <a:r>
              <a:rPr lang="ru-RU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занятия по ознакомлению с трудом взрослых в природе;</a:t>
            </a:r>
          </a:p>
          <a:p>
            <a:r>
              <a:rPr lang="ru-RU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комплексные занятия.</a:t>
            </a:r>
          </a:p>
          <a:p>
            <a:pPr lvl="0"/>
            <a:endParaRPr lang="ru-RU" sz="18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Игра-занятие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этот тип организованной деятельности является ведущим в жизни малыша, поэтому широко планируется для всех возрастов дошкольников. Работа по экологическому воспитанию детей может вестись в ходе сюжетно-ролевых игр: «Магазин семян», «Овощной магазин», «Народная аптека», «Питомник», «Речной дозор», «Зоомагазин», «Ветеринарная аптека».</a:t>
            </a:r>
          </a:p>
          <a:p>
            <a:endParaRPr lang="ru-RU" sz="2000" dirty="0">
              <a:solidFill>
                <a:schemeClr val="tx1"/>
              </a:solidFill>
              <a:latin typeface="Century Schoolbook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nachalo4ka.ru/wp-content/uploads/2014/04/e%60kologiya-shablon-3.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642941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Приемы и методы, обеспечивающие активную позицию ребенка в НОД</a:t>
            </a:r>
            <a:endParaRPr lang="ru-RU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484784"/>
            <a:ext cx="8001056" cy="4880584"/>
          </a:xfrm>
        </p:spPr>
        <p:txBody>
          <a:bodyPr>
            <a:normAutofit/>
          </a:bodyPr>
          <a:lstStyle/>
          <a:p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решение проблемных ситуаций;</a:t>
            </a:r>
          </a:p>
          <a:p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элементарное экспериментирование;</a:t>
            </a:r>
          </a:p>
          <a:p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работа с моделями;</a:t>
            </a:r>
          </a:p>
          <a:p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моделирование;</a:t>
            </a:r>
          </a:p>
          <a:p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игры;</a:t>
            </a:r>
          </a:p>
          <a:p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наблюдение;</a:t>
            </a:r>
          </a:p>
          <a:p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постановка проблемных вопросов;</a:t>
            </a:r>
          </a:p>
          <a:p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участие детей в уходе за растениями;</a:t>
            </a:r>
          </a:p>
          <a:p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выполнение заданий из рабочих тетрадей и т. д.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nachalo4ka.ru/wp-content/uploads/2014/04/e%60kologiya-shablon-3.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720079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Эксперименты  и  опыты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980728"/>
            <a:ext cx="8784976" cy="4658072"/>
          </a:xfrm>
        </p:spPr>
        <p:txBody>
          <a:bodyPr>
            <a:normAutofit fontScale="25000" lnSpcReduction="20000"/>
          </a:bodyPr>
          <a:lstStyle/>
          <a:p>
            <a:r>
              <a:rPr lang="ru-RU" sz="9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Классификация</a:t>
            </a:r>
          </a:p>
          <a:p>
            <a:r>
              <a:rPr lang="ru-RU" sz="7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72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характеру объектов, используемых в экспериментах и в наблюдениях:</a:t>
            </a:r>
          </a:p>
          <a:p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 растениями;</a:t>
            </a:r>
          </a:p>
          <a:p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 животными;</a:t>
            </a:r>
          </a:p>
          <a:p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 объектами неживой природы;</a:t>
            </a:r>
          </a:p>
          <a:p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объектом которых является человек.</a:t>
            </a:r>
          </a:p>
          <a:p>
            <a:endParaRPr lang="ru-RU" sz="72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72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По месту проведения опытов и наблюдений:</a:t>
            </a:r>
          </a:p>
          <a:p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в групповой комнате;</a:t>
            </a:r>
          </a:p>
          <a:p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на участке.</a:t>
            </a:r>
          </a:p>
          <a:p>
            <a:endParaRPr lang="ru-RU" sz="7200" u="sng" dirty="0" smtClean="0">
              <a:solidFill>
                <a:srgbClr val="68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72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По количеству детей:</a:t>
            </a:r>
          </a:p>
          <a:p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индивидуальные </a:t>
            </a:r>
            <a:r>
              <a:rPr lang="ru-RU" sz="7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 – 4 ребенка)</a:t>
            </a:r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групповые </a:t>
            </a:r>
            <a:r>
              <a:rPr lang="ru-RU" sz="7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(5 - 10 детей)</a:t>
            </a:r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коллективные </a:t>
            </a:r>
            <a:r>
              <a:rPr lang="ru-RU" sz="7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(вся группа)</a:t>
            </a:r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</TotalTime>
  <Words>2498</Words>
  <Application>Microsoft Office PowerPoint</Application>
  <PresentationFormat>Экран (4:3)</PresentationFormat>
  <Paragraphs>313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Тема Office</vt:lpstr>
      <vt:lpstr>        «Современные  формы и методы работы  по экологическому воспитанию  в ДОУ»   Старший воспитатель МДОУ «Колосок»   Зайцева Людмила Николаевна  п. Пречистое Ярославской области      </vt:lpstr>
      <vt:lpstr>Современные методы  экологического воспитания</vt:lpstr>
      <vt:lpstr> Формы  и методы  экологической работы, используемые в практической деятельности педагогов  ДОУ </vt:lpstr>
      <vt:lpstr>Формы  и методы</vt:lpstr>
      <vt:lpstr>Формы  работы  с детьми по экологии</vt:lpstr>
      <vt:lpstr>Слайд 6</vt:lpstr>
      <vt:lpstr>Занятия по экологии бывают: </vt:lpstr>
      <vt:lpstr>Приемы и методы, обеспечивающие активную позицию ребенка в НОД</vt:lpstr>
      <vt:lpstr>Эксперименты  и  опыты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Экологические выставки</vt:lpstr>
      <vt:lpstr>Экологические игры</vt:lpstr>
      <vt:lpstr>Слайд 20</vt:lpstr>
      <vt:lpstr>«Панорама добрых дел»</vt:lpstr>
      <vt:lpstr>Слайд 22</vt:lpstr>
      <vt:lpstr>Экологические акции</vt:lpstr>
      <vt:lpstr>Слайд 24</vt:lpstr>
      <vt:lpstr>Слайд 25</vt:lpstr>
      <vt:lpstr>Слайд 26</vt:lpstr>
      <vt:lpstr>Слайд 27</vt:lpstr>
      <vt:lpstr>Слайд 28</vt:lpstr>
      <vt:lpstr>Слайд 29</vt:lpstr>
      <vt:lpstr>Экологические сказки</vt:lpstr>
      <vt:lpstr>Изготовление книжек-самоделок </vt:lpstr>
      <vt:lpstr>Слайд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Колосок</dc:creator>
  <cp:lastModifiedBy>Колосо</cp:lastModifiedBy>
  <cp:revision>117</cp:revision>
  <dcterms:created xsi:type="dcterms:W3CDTF">2017-11-23T12:35:55Z</dcterms:created>
  <dcterms:modified xsi:type="dcterms:W3CDTF">2020-12-16T07:59:42Z</dcterms:modified>
</cp:coreProperties>
</file>