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4"/>
  </p:notesMasterIdLst>
  <p:sldIdLst>
    <p:sldId id="280" r:id="rId2"/>
    <p:sldId id="262" r:id="rId3"/>
    <p:sldId id="263" r:id="rId4"/>
    <p:sldId id="279" r:id="rId5"/>
    <p:sldId id="270" r:id="rId6"/>
    <p:sldId id="271" r:id="rId7"/>
    <p:sldId id="274" r:id="rId8"/>
    <p:sldId id="275" r:id="rId9"/>
    <p:sldId id="264" r:id="rId10"/>
    <p:sldId id="268" r:id="rId11"/>
    <p:sldId id="269" r:id="rId12"/>
    <p:sldId id="27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000"/>
    <a:srgbClr val="602E0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7614B-31BD-4591-B09A-EB453BC119B1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BAABE-5995-4787-B136-E1324CED06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AB08-80A1-48E4-8C4B-0F1E258060FE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5FA05-BDB4-4132-8896-C5251D5F53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AB08-80A1-48E4-8C4B-0F1E258060FE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5FA05-BDB4-4132-8896-C5251D5F53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AB08-80A1-48E4-8C4B-0F1E258060FE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5FA05-BDB4-4132-8896-C5251D5F53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AB08-80A1-48E4-8C4B-0F1E258060FE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5FA05-BDB4-4132-8896-C5251D5F53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AB08-80A1-48E4-8C4B-0F1E258060FE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5FA05-BDB4-4132-8896-C5251D5F53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AB08-80A1-48E4-8C4B-0F1E258060FE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5FA05-BDB4-4132-8896-C5251D5F53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AB08-80A1-48E4-8C4B-0F1E258060FE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5FA05-BDB4-4132-8896-C5251D5F53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AB08-80A1-48E4-8C4B-0F1E258060FE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5FA05-BDB4-4132-8896-C5251D5F53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AB08-80A1-48E4-8C4B-0F1E258060FE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5FA05-BDB4-4132-8896-C5251D5F53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AB08-80A1-48E4-8C4B-0F1E258060FE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5FA05-BDB4-4132-8896-C5251D5F53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5AB08-80A1-48E4-8C4B-0F1E258060FE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5FA05-BDB4-4132-8896-C5251D5F53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5AB08-80A1-48E4-8C4B-0F1E258060FE}" type="datetimeFigureOut">
              <a:rPr lang="ru-RU" smtClean="0"/>
              <a:pPr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5FA05-BDB4-4132-8896-C5251D5F53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avatars.mds.yandex.net/get-pdb/1536452/f706df2a-ca3f-4172-95a5-e27a5a7bff3f/or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93018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920000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920000"/>
                </a:solidFill>
                <a:latin typeface="Times New Roman" pitchFamily="18" charset="0"/>
                <a:cs typeface="Times New Roman" pitchFamily="18" charset="0"/>
              </a:rPr>
              <a:t>и поддержка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920000"/>
                </a:solidFill>
                <a:latin typeface="Times New Roman" pitchFamily="18" charset="0"/>
                <a:cs typeface="Times New Roman" pitchFamily="18" charset="0"/>
              </a:rPr>
              <a:t> детской инициативы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92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 smtClean="0">
                <a:solidFill>
                  <a:srgbClr val="920000"/>
                </a:solidFill>
                <a:latin typeface="Times New Roman" pitchFamily="18" charset="0"/>
                <a:cs typeface="Times New Roman" pitchFamily="18" charset="0"/>
              </a:rPr>
              <a:t>самостоятельности</a:t>
            </a:r>
          </a:p>
          <a:p>
            <a:pPr algn="ctr">
              <a:buNone/>
            </a:pPr>
            <a:endParaRPr lang="ru-RU" b="1" dirty="0" smtClean="0">
              <a:solidFill>
                <a:srgbClr val="92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Старший воспитатель МДОУ «Колосок» </a:t>
            </a:r>
            <a:br>
              <a:rPr lang="ru-RU" sz="1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 Зайцева Людмила Николаевна</a:t>
            </a:r>
            <a:br>
              <a:rPr lang="ru-RU" sz="1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п. Пречистое</a:t>
            </a:r>
            <a:br>
              <a:rPr lang="ru-RU" sz="15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500" b="1" dirty="0" smtClean="0">
                <a:latin typeface="Times New Roman" pitchFamily="18" charset="0"/>
                <a:cs typeface="Times New Roman" pitchFamily="18" charset="0"/>
              </a:rPr>
              <a:t>Ярославской област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avatars.mds.yandex.net/get-pdb/1536452/f706df2a-ca3f-4172-95a5-e27a5a7bff3f/or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9301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562074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920000"/>
                </a:solidFill>
                <a:latin typeface="Times New Roman" pitchFamily="18" charset="0"/>
                <a:cs typeface="Times New Roman" pitchFamily="18" charset="0"/>
              </a:rPr>
              <a:t>Для  поддержки  детской </a:t>
            </a:r>
            <a:r>
              <a:rPr lang="ru-RU" sz="2800" b="1" smtClean="0">
                <a:solidFill>
                  <a:srgbClr val="920000"/>
                </a:solidFill>
                <a:latin typeface="Times New Roman" pitchFamily="18" charset="0"/>
                <a:cs typeface="Times New Roman" pitchFamily="18" charset="0"/>
              </a:rPr>
              <a:t>инициативы  необходимо</a:t>
            </a:r>
            <a:endParaRPr lang="ru-RU" sz="2800" dirty="0">
              <a:solidFill>
                <a:srgbClr val="92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836712"/>
            <a:ext cx="8568952" cy="5289451"/>
          </a:xfrm>
        </p:spPr>
        <p:txBody>
          <a:bodyPr>
            <a:normAutofit/>
          </a:bodyPr>
          <a:lstStyle/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Предоставлять детям самостоятельность во всем, что не представляет опасности для их жизни и здоровья, помогая им реализовывать собственные замыслы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Формировать у детей привычку самостоятельно находить для себя интересные занятия 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Приучать свободно пользоваться игрушками и пособиями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Содержать в открытом доступе игрушки, игры, материалы и атрибуты.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Создавать разнообразные условия и ситуации, побуждающие детей к активному применению знаний, умений, способов деятельности в личном опыте постоянно расширять область задач. 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Постепенно выдвигать перед детьми более сложные задачи, требующие сообразительности, творчества, поиска новых подходов, поощрять детскую инициативу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Отмечать и приветствовать даже минимальные успехи детей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Не критиковать результаты деятельности ребенка и его самого как личность.</a:t>
            </a:r>
          </a:p>
          <a:p>
            <a:pPr lvl="0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avatars.mds.yandex.net/get-pdb/1536452/f706df2a-ca3f-4172-95a5-e27a5a7bff3f/or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9301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85010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920000"/>
                </a:solidFill>
                <a:latin typeface="Times New Roman" pitchFamily="18" charset="0"/>
                <a:cs typeface="Times New Roman" pitchFamily="18" charset="0"/>
              </a:rPr>
              <a:t>Для  поддержки  детской инициативы необходимо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Поддерживать интерес ребенка к тому, что он рассматривает и наблюдает в разные режимные моменты.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Поощрять различные творческие начинания ребенка.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Проявлять внимание к вопросам детей, побуждать и поощрять их познавательную активность, создавая ситуации самостоятельного поиска решения возникающих проблем.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Создавать различные ситуации, побуждающие детей проявить инициативу, активность, совместно найти правильное решение проблемы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Создавать ситуации, в которых дошкольники приобретают опыт дружеского общения, внимания к окружающим.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Показывать детям рост их достижений, вызывать у них чувство радости и гордости от успешных самостоятельных, инициативных действий.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Поддерживать стремление к положительным поступкам, способствовать становлению положительной самооценки, которой ребенок начинает дорожить.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avatars.mds.yandex.net/get-pdb/1536452/f706df2a-ca3f-4172-95a5-e27a5a7bff3f/or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9301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920000"/>
                </a:solidFill>
                <a:latin typeface="Cambria" pitchFamily="18" charset="0"/>
              </a:rPr>
              <a:t>Спасибо 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920000"/>
                </a:solidFill>
                <a:latin typeface="Cambria" pitchFamily="18" charset="0"/>
              </a:rPr>
              <a:t>за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920000"/>
                </a:solidFill>
                <a:latin typeface="Cambria" pitchFamily="18" charset="0"/>
              </a:rPr>
              <a:t> внимание</a:t>
            </a:r>
            <a:endParaRPr lang="ru-RU" sz="4400" b="1" dirty="0">
              <a:solidFill>
                <a:srgbClr val="920000"/>
              </a:solidFill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avatars.mds.yandex.net/get-pdb/1536452/f706df2a-ca3f-4172-95a5-e27a5a7bff3f/or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93018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Инициатива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от латинского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initium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- начало</a:t>
            </a:r>
          </a:p>
          <a:p>
            <a:pPr>
              <a:buNone/>
            </a:pP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Инициатива:</a:t>
            </a:r>
            <a:endParaRPr lang="ru-RU" sz="1800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Внутреннее побуждение к новой деятельности, начинание, почин. </a:t>
            </a:r>
          </a:p>
          <a:p>
            <a:pPr lvl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Руководящая роль в каких-либо действиях.</a:t>
            </a:r>
          </a:p>
          <a:p>
            <a:pPr lvl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Способность к самостоятельным, активным действиям; предприимчивость. </a:t>
            </a:r>
          </a:p>
          <a:p>
            <a:pPr lvl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Активность в начинании, активность продвигать начинания, запускать новые дела, вовлекая туда окружающих людей.</a:t>
            </a: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Инициатива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внутреннее побуждение к новым действиям,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вовлечение окружающих людей в эту деятельность, беря на себя руководящую роль.</a:t>
            </a:r>
          </a:p>
          <a:p>
            <a:pPr algn="ctr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Инициатива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— первый шаг к творчеству.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Для  подавления  инициативы достаточно одного слова или взгляда, </a:t>
            </a:r>
          </a:p>
          <a:p>
            <a:pPr algn="ctr"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а чтобы возродить — годы. </a:t>
            </a:r>
          </a:p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avatars.mds.yandex.net/get-pdb/1536452/f706df2a-ca3f-4172-95a5-e27a5a7bff3f/or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9301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920000"/>
                </a:solidFill>
                <a:latin typeface="Times New Roman" pitchFamily="18" charset="0"/>
                <a:cs typeface="Times New Roman" pitchFamily="18" charset="0"/>
              </a:rPr>
              <a:t>Для инициативной личности характерно</a:t>
            </a:r>
            <a:r>
              <a:rPr lang="ru-RU" sz="3200" dirty="0" smtClean="0">
                <a:solidFill>
                  <a:srgbClr val="602E04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602E04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solidFill>
                <a:srgbClr val="602E0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самостоятельность;</a:t>
            </a: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произвольность поведения</a:t>
            </a: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развитая эмоционально-волевая сфера;</a:t>
            </a: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активность в различных видах деятельности;</a:t>
            </a: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стремление к самореализации;</a:t>
            </a: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общительность;</a:t>
            </a: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творческий подход к деятельности;</a:t>
            </a: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высокий уровень умственных способностей; </a:t>
            </a: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общая познавательная активность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avatars.mds.yandex.net/get-pdb/1536452/f706df2a-ca3f-4172-95a5-e27a5a7bff3f/or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9301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920000"/>
                </a:solidFill>
                <a:latin typeface="Times New Roman" pitchFamily="18" charset="0"/>
                <a:cs typeface="Times New Roman" pitchFamily="18" charset="0"/>
              </a:rPr>
              <a:t>Сферы  детской  инициативы </a:t>
            </a:r>
            <a:endParaRPr lang="ru-RU" sz="2800" dirty="0">
              <a:solidFill>
                <a:srgbClr val="92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572560" cy="5197493"/>
          </a:xfrm>
        </p:spPr>
        <p:txBody>
          <a:bodyPr>
            <a:normAutofit/>
          </a:bodyPr>
          <a:lstStyle/>
          <a:p>
            <a:pPr algn="ctr"/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творческая  инициатива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–сюжетная  игра </a:t>
            </a:r>
          </a:p>
          <a:p>
            <a:pPr algn="ctr"/>
            <a:endParaRPr lang="ru-RU" sz="18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инициатива  продуктивной  деятельности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– рисование, лепку, конструктивное моделирование</a:t>
            </a:r>
          </a:p>
          <a:p>
            <a:pPr algn="ctr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коммуникативная  инициатива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–взаимодействие со сверстниками</a:t>
            </a:r>
          </a:p>
          <a:p>
            <a:pPr algn="ctr"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b="1" i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познавательная  инициатива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 –экспериментирование, познавательно-исследовательская  деятельность.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avatars.mds.yandex.net/get-pdb/1536452/f706df2a-ca3f-4172-95a5-e27a5a7bff3f/or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930189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404664"/>
            <a:ext cx="8147248" cy="572149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2. Содержательный раздел.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2.1.Содержание психолого-педагогической работы с детьми раннего возраста  -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стр. 28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2.1.1. Содержание психолого-педагогической работы с детьми от 1 года до 2 лет –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стр. 31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2.1.1. Содержание психолого-педагогической работы с детьми от 2 лет до 3 лет –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стр. 37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2.2. Образовательная деятельность в соответствии с направлениями развития детей от 2 лет до школы – стр. 47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2.2.1. Образовательная область «Социально-коммуникативное развитие»  -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стр. 47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2.2.2. Образовательная область «Познавательное развитие» -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стр. 67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2.2.3. Образовательная область «Речевое развитие»  -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стр. 87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2.2.4. Образовательная область « Художественно-эстетическое  развитие» -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стр. 98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2.2.5. Образовательная область «Физическое  развитие»  -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стр. 128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2.3. </a:t>
            </a:r>
            <a:r>
              <a:rPr lang="ru-RU" sz="1600" b="1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– педагогические условия реализации программы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2.3.1.Особенности организации образовательного пространства -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стр. 137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2.3.2</a:t>
            </a:r>
            <a:r>
              <a:rPr lang="ru-RU" sz="1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Особенности образовательной деятельности разных видов и культурных практик - стр. 140</a:t>
            </a:r>
          </a:p>
          <a:p>
            <a:pPr>
              <a:buNone/>
            </a:pPr>
            <a:r>
              <a:rPr lang="ru-RU" sz="1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2.3.3. Способы и направления поддержки детской инициативы -  стр. 143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2.4. Особенности взаимодействия педагогического коллектива с семьями воспитанников  - стр. 156</a:t>
            </a:r>
          </a:p>
          <a:p>
            <a:pPr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2.5.  Иные характеристики содержания Программы -  стр. 161</a:t>
            </a:r>
          </a:p>
          <a:p>
            <a:pPr>
              <a:buNone/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avatars.mds.yandex.net/get-pdb/1536452/f706df2a-ca3f-4172-95a5-e27a5a7bff3f/or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9301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920000"/>
                </a:solidFill>
                <a:latin typeface="Times New Roman" pitchFamily="18" charset="0"/>
                <a:cs typeface="Times New Roman" pitchFamily="18" charset="0"/>
              </a:rPr>
              <a:t>Важнейшие  образовательные  ориентиры</a:t>
            </a:r>
            <a:br>
              <a:rPr lang="ru-RU" sz="2800" b="1" dirty="0" smtClean="0">
                <a:solidFill>
                  <a:srgbClr val="92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920000"/>
                </a:solidFill>
                <a:latin typeface="Times New Roman" pitchFamily="18" charset="0"/>
                <a:cs typeface="Times New Roman" pitchFamily="18" charset="0"/>
              </a:rPr>
              <a:t>Программы</a:t>
            </a:r>
            <a:endParaRPr lang="ru-RU" sz="2800" dirty="0">
              <a:solidFill>
                <a:srgbClr val="92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/>
          </a:bodyPr>
          <a:lstStyle/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Обеспечение эмоционального благополучия детей;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Создание  условий  для  формирования  доброжелательного  и  внимательного отношения детей к другим людям;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Развитие  детской  самостоятельности  (инициативности,  автономии и ответственности);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Создание условий для развития свободной игровой деятельности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Создание условий для развития познавательной деятельности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Создание условий для развития проектной деятельности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Создание условий для самовыражения средствами искусства</a:t>
            </a:r>
          </a:p>
          <a:p>
            <a:pPr lvl="0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Создание условий для физического развития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avatars.mds.yandex.net/get-pdb/1536452/f706df2a-ca3f-4172-95a5-e27a5a7bff3f/or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9301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920000"/>
                </a:solidFill>
                <a:latin typeface="Times New Roman" pitchFamily="18" charset="0"/>
                <a:cs typeface="Times New Roman" pitchFamily="18" charset="0"/>
              </a:rPr>
              <a:t>Способы поддержки детской инициативы</a:t>
            </a:r>
            <a:endParaRPr lang="ru-RU" sz="2800" dirty="0">
              <a:solidFill>
                <a:srgbClr val="92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lvl="0"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Создание предметно-пространственной среды для проявления самостоятельности при выборе ребенка деятельности по интересам;</a:t>
            </a:r>
          </a:p>
          <a:p>
            <a:pPr lvl="0" algn="ctr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Организация практической деятельности детей и взрослых;</a:t>
            </a:r>
          </a:p>
          <a:p>
            <a:pPr lvl="0" algn="ctr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Творческое сотрудничество педагогов, детей и родителей;</a:t>
            </a:r>
          </a:p>
          <a:p>
            <a:pPr lvl="0" algn="ctr"/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/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Социокультурное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окружение.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avatars.mds.yandex.net/get-pdb/1536452/f706df2a-ca3f-4172-95a5-e27a5a7bff3f/or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9301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92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rgbClr val="92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920000"/>
                </a:solidFill>
                <a:latin typeface="Times New Roman" pitchFamily="18" charset="0"/>
                <a:cs typeface="Times New Roman" pitchFamily="18" charset="0"/>
              </a:rPr>
              <a:t>Условия  развития детской инициативы</a:t>
            </a:r>
            <a:br>
              <a:rPr lang="ru-RU" sz="3100" b="1" dirty="0" smtClean="0">
                <a:solidFill>
                  <a:srgbClr val="92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920000"/>
                </a:solidFill>
                <a:latin typeface="Times New Roman" pitchFamily="18" charset="0"/>
                <a:cs typeface="Times New Roman" pitchFamily="18" charset="0"/>
              </a:rPr>
              <a:t> и творческого самовыражения</a:t>
            </a:r>
            <a:r>
              <a:rPr lang="ru-RU" dirty="0" smtClean="0">
                <a:solidFill>
                  <a:srgbClr val="920000"/>
                </a:solidFill>
              </a:rPr>
              <a:t/>
            </a:r>
            <a:br>
              <a:rPr lang="ru-RU" dirty="0" smtClean="0">
                <a:solidFill>
                  <a:srgbClr val="920000"/>
                </a:solidFill>
              </a:rPr>
            </a:br>
            <a:endParaRPr lang="ru-RU" dirty="0">
              <a:solidFill>
                <a:srgbClr val="92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 lvl="0" algn="ctr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установок </a:t>
            </a:r>
            <a:r>
              <a:rPr lang="ru-RU" sz="2400" dirty="0" smtClean="0">
                <a:latin typeface="Monotype Corsiva" pitchFamily="66" charset="0"/>
                <a:cs typeface="Times New Roman" pitchFamily="18" charset="0"/>
              </a:rPr>
              <a:t>«Я  могу»,  «Я  сумею»;</a:t>
            </a:r>
          </a:p>
          <a:p>
            <a:pPr algn="ctr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 algn="ctr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создание ситуации успеха для каждого ребенка:</a:t>
            </a:r>
          </a:p>
          <a:p>
            <a:pPr lvl="0" algn="ctr">
              <a:buNone/>
            </a:pPr>
            <a:r>
              <a:rPr lang="ru-RU" sz="2800" dirty="0" smtClean="0">
                <a:latin typeface="Monotype Corsiva" pitchFamily="66" charset="0"/>
                <a:cs typeface="Times New Roman" pitchFamily="18" charset="0"/>
              </a:rPr>
              <a:t> «Это очень просто, я тебе помогу»;</a:t>
            </a:r>
          </a:p>
          <a:p>
            <a:pPr lvl="0" algn="ctr">
              <a:buFont typeface="Wingdings" pitchFamily="2" charset="2"/>
              <a:buChar char="Ø"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предвосхищающая положительная оценка</a:t>
            </a:r>
          </a:p>
          <a:p>
            <a:pPr lvl="0"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Monotype Corsiva" pitchFamily="66" charset="0"/>
                <a:cs typeface="Times New Roman" pitchFamily="18" charset="0"/>
              </a:rPr>
              <a:t>« Ты  очень  творческий  ребенок,  у  тебя  все  получится!»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avatars.mds.yandex.net/get-pdb/1536452/f706df2a-ca3f-4172-95a5-e27a5a7bff3f/ori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93018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920000"/>
                </a:solidFill>
                <a:latin typeface="Times New Roman" pitchFamily="18" charset="0"/>
                <a:cs typeface="Times New Roman" pitchFamily="18" charset="0"/>
              </a:rPr>
              <a:t>Для поддержки детской инициативы необходимо:</a:t>
            </a:r>
            <a:r>
              <a:rPr lang="ru-RU" b="1" dirty="0" smtClean="0">
                <a:solidFill>
                  <a:srgbClr val="920000"/>
                </a:solidFill>
              </a:rPr>
              <a:t/>
            </a:r>
            <a:br>
              <a:rPr lang="ru-RU" b="1" dirty="0" smtClean="0">
                <a:solidFill>
                  <a:srgbClr val="920000"/>
                </a:solidFill>
              </a:rPr>
            </a:br>
            <a:endParaRPr lang="ru-RU" b="1" dirty="0">
              <a:solidFill>
                <a:srgbClr val="92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786874" cy="5268931"/>
          </a:xfrm>
        </p:spPr>
        <p:txBody>
          <a:bodyPr>
            <a:noAutofit/>
          </a:bodyPr>
          <a:lstStyle/>
          <a:p>
            <a:pPr lvl="0"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предоставлять детям самостоятельность во всем, что не представляет опасности для их жизни и здоровья, помогая им реализовывать собственные замыслы; </a:t>
            </a:r>
          </a:p>
          <a:p>
            <a:pPr lvl="0"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отмечать и приветствовать даже минимальные успехи детей; </a:t>
            </a:r>
          </a:p>
          <a:p>
            <a:pPr lvl="0"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 критиковать результаты деятельности ребенка и его самого как личность. </a:t>
            </a:r>
          </a:p>
          <a:p>
            <a:pPr lvl="0"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формировать у детей привычку самостоятельно находить для себя интересные занятия; приучать свободно пользоваться игрушками и пособиями; </a:t>
            </a:r>
          </a:p>
          <a:p>
            <a:pPr lvl="0"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поддерживать интерес ребенка к тому, что он рассматривает и наблюдает в разные режимные моменты. </a:t>
            </a:r>
          </a:p>
          <a:p>
            <a:pPr lvl="0"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поддержки инициативы в творческой,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досуговой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деятельности по указанию ребенка создавать для него все необходимые условия; </a:t>
            </a:r>
          </a:p>
          <a:p>
            <a:pPr lvl="0"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содержать в открытом доступе  игрушки, игры, различные материалы и атрибуты; </a:t>
            </a:r>
          </a:p>
          <a:p>
            <a:pPr lvl="0"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поощрять различные творческие начинания ребенка.</a:t>
            </a:r>
          </a:p>
          <a:p>
            <a:pPr algn="ctr"/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1438</TotalTime>
  <Words>661</Words>
  <Application>Microsoft Office PowerPoint</Application>
  <PresentationFormat>Экран (4:3)</PresentationFormat>
  <Paragraphs>109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Для инициативной личности характерно </vt:lpstr>
      <vt:lpstr>Сферы  детской  инициативы </vt:lpstr>
      <vt:lpstr>Слайд 5</vt:lpstr>
      <vt:lpstr>Важнейшие  образовательные  ориентиры Программы</vt:lpstr>
      <vt:lpstr>Способы поддержки детской инициативы</vt:lpstr>
      <vt:lpstr> Условия  развития детской инициативы  и творческого самовыражения </vt:lpstr>
      <vt:lpstr>Для поддержки детской инициативы необходимо: </vt:lpstr>
      <vt:lpstr>Для  поддержки  детской инициативы  необходимо</vt:lpstr>
      <vt:lpstr>Для  поддержки  детской инициативы необходимо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МКДОУ Детский сад №2 комбинированного вида старшая группа №3 Воспитатель: Пашкова Светлана Алексеевна</dc:title>
  <dc:creator>Admin</dc:creator>
  <cp:lastModifiedBy>Колосо</cp:lastModifiedBy>
  <cp:revision>185</cp:revision>
  <dcterms:created xsi:type="dcterms:W3CDTF">2014-04-22T15:04:29Z</dcterms:created>
  <dcterms:modified xsi:type="dcterms:W3CDTF">2020-12-16T07:19:22Z</dcterms:modified>
</cp:coreProperties>
</file>