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76" r:id="rId8"/>
    <p:sldId id="272" r:id="rId9"/>
    <p:sldId id="273" r:id="rId10"/>
    <p:sldId id="274" r:id="rId11"/>
    <p:sldId id="275" r:id="rId12"/>
    <p:sldId id="270" r:id="rId13"/>
    <p:sldId id="271" r:id="rId14"/>
    <p:sldId id="266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C1C"/>
    <a:srgbClr val="BF504D"/>
    <a:srgbClr val="7AABF4"/>
    <a:srgbClr val="7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ubds98.edumsko.ru/uploads/3000/2984/information_portal/foto/.thumbs/fon_sajta_5.png?14815697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537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785794"/>
            <a:ext cx="6103010" cy="328614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760000"/>
                </a:solidFill>
                <a:latin typeface="Constantia" pitchFamily="18" charset="0"/>
              </a:rPr>
              <a:t/>
            </a:r>
            <a:br>
              <a:rPr lang="ru-RU" sz="4800" b="1" dirty="0" smtClean="0">
                <a:solidFill>
                  <a:srgbClr val="760000"/>
                </a:solidFill>
                <a:latin typeface="Constantia" pitchFamily="18" charset="0"/>
              </a:rPr>
            </a:b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> Развитие </a:t>
            </a: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/>
            </a:r>
            <a:b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</a:b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> творческих</a:t>
            </a:r>
            <a:b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</a:b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> </a:t>
            </a: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>способностей  детей  </a:t>
            </a:r>
            <a:b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</a:b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>    дошкольного   </a:t>
            </a: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>возраста</a:t>
            </a:r>
            <a:b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</a:b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>в условиях реализации</a:t>
            </a:r>
            <a:b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</a:br>
            <a:r>
              <a:rPr lang="ru-RU" sz="3600" b="1" dirty="0" smtClean="0">
                <a:solidFill>
                  <a:srgbClr val="760000"/>
                </a:solidFill>
                <a:latin typeface="Constantia" pitchFamily="18" charset="0"/>
              </a:rPr>
              <a:t> ФГОС ДО»</a:t>
            </a:r>
            <a:endParaRPr lang="ru-RU" sz="3600" b="1" dirty="0">
              <a:solidFill>
                <a:srgbClr val="76000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412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00174"/>
            <a:ext cx="8229600" cy="121444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7E0C1C"/>
                </a:solidFill>
                <a:latin typeface="Constantia" pitchFamily="18" charset="0"/>
              </a:rPr>
              <a:t>Характерные особенности в развитии творческого потенциала детей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endParaRPr lang="ru-RU" dirty="0" smtClean="0"/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857496"/>
            <a:ext cx="73581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Constantia" pitchFamily="18" charset="0"/>
              </a:rPr>
              <a:t>5–6 лет</a:t>
            </a:r>
          </a:p>
          <a:p>
            <a:pPr lvl="0"/>
            <a:r>
              <a:rPr lang="ru-RU" dirty="0" smtClean="0">
                <a:latin typeface="Constantia" pitchFamily="18" charset="0"/>
              </a:rPr>
              <a:t>К этому возрасту ребенок обладает уже достаточно большим словарным запасом, интенсивно развивается логическое мышление (умение анализировать и обобщать, воображение, память, фантазия. Занятия усложняются новыми заданиями, подготавливая дошкольника к дальнейшему процессу обучения и развивая в нём воображение, фантазию, таланты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39425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7500990" cy="12144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E0C1C"/>
                </a:solidFill>
                <a:latin typeface="Constantia" pitchFamily="18" charset="0"/>
              </a:rPr>
              <a:t>Характерные особенности в развитии творческого потенциала детей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71744"/>
            <a:ext cx="7643866" cy="355441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onstantia" pitchFamily="18" charset="0"/>
              </a:rPr>
              <a:t>7–8 лет</a:t>
            </a:r>
          </a:p>
          <a:p>
            <a:pPr lvl="0">
              <a:buNone/>
            </a:pPr>
            <a:r>
              <a:rPr lang="ru-RU" sz="2100" dirty="0" smtClean="0">
                <a:latin typeface="Constantia" pitchFamily="18" charset="0"/>
              </a:rPr>
              <a:t>возраст характеризуется тем, что в это время начинается серьёзная творческая деятельность — изобразительная, музыкальная, театральная, и в каждой области ребёнок должен суметь себя проявлять, хотя доминировать будет какая-то одна, к которой у него имеются природные задатки.  Включаются в занятия  игры  и задания  творческого характера, что способствует подготовке дошкольника к обучению в школе.</a:t>
            </a: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632848" cy="158417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Constantia" pitchFamily="18" charset="0"/>
              </a:rPr>
              <a:t/>
            </a:r>
            <a:br>
              <a:rPr lang="ru-RU" sz="3600" b="1" dirty="0" smtClean="0">
                <a:latin typeface="Constantia" pitchFamily="18" charset="0"/>
              </a:rPr>
            </a:br>
            <a:r>
              <a:rPr lang="ru-RU" sz="3600" b="1" dirty="0" smtClean="0">
                <a:latin typeface="Constantia" pitchFamily="18" charset="0"/>
              </a:rPr>
              <a:t/>
            </a:r>
            <a:br>
              <a:rPr lang="ru-RU" sz="3600" b="1" dirty="0" smtClean="0">
                <a:latin typeface="Constantia" pitchFamily="18" charset="0"/>
              </a:rPr>
            </a:br>
            <a:r>
              <a:rPr lang="ru-RU" sz="3300" b="1" dirty="0" smtClean="0">
                <a:solidFill>
                  <a:srgbClr val="760000"/>
                </a:solidFill>
                <a:latin typeface="Constantia" pitchFamily="18" charset="0"/>
              </a:rPr>
              <a:t>Направления </a:t>
            </a:r>
            <a:br>
              <a:rPr lang="ru-RU" sz="3300" b="1" dirty="0" smtClean="0">
                <a:solidFill>
                  <a:srgbClr val="760000"/>
                </a:solidFill>
                <a:latin typeface="Constantia" pitchFamily="18" charset="0"/>
              </a:rPr>
            </a:br>
            <a:r>
              <a:rPr lang="ru-RU" sz="3300" b="1" dirty="0" smtClean="0">
                <a:solidFill>
                  <a:srgbClr val="760000"/>
                </a:solidFill>
                <a:latin typeface="Constantia" pitchFamily="18" charset="0"/>
              </a:rPr>
              <a:t>в</a:t>
            </a:r>
            <a:r>
              <a:rPr lang="ru-RU" sz="3300" dirty="0" smtClean="0">
                <a:solidFill>
                  <a:srgbClr val="760000"/>
                </a:solidFill>
                <a:latin typeface="Constantia" pitchFamily="18" charset="0"/>
              </a:rPr>
              <a:t> </a:t>
            </a:r>
            <a:r>
              <a:rPr lang="ru-RU" sz="3300" b="1" dirty="0" smtClean="0">
                <a:solidFill>
                  <a:srgbClr val="760000"/>
                </a:solidFill>
                <a:latin typeface="Constantia" pitchFamily="18" charset="0"/>
              </a:rPr>
              <a:t>развитии творческих способностей детей дошкольного возраст</a:t>
            </a:r>
            <a:r>
              <a:rPr lang="ru-RU" sz="3300" b="1" dirty="0" smtClean="0">
                <a:solidFill>
                  <a:srgbClr val="760000"/>
                </a:solidFill>
              </a:rPr>
              <a:t>а</a:t>
            </a:r>
            <a:endParaRPr lang="ru-RU" sz="3300" dirty="0">
              <a:solidFill>
                <a:srgbClr val="7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68560" y="3284984"/>
            <a:ext cx="9612560" cy="2841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Constantia" pitchFamily="18" charset="0"/>
              </a:rPr>
              <a:t>    1. </a:t>
            </a:r>
            <a:r>
              <a:rPr lang="ru-RU" sz="2400" b="1" i="1" dirty="0" smtClean="0">
                <a:latin typeface="Constantia" pitchFamily="18" charset="0"/>
              </a:rPr>
              <a:t>Развитие продуктивного творческого воображения</a:t>
            </a:r>
            <a:endParaRPr lang="ru-RU" sz="2400" i="1" dirty="0" smtClean="0">
              <a:latin typeface="Constantia" pitchFamily="18" charset="0"/>
            </a:endParaRPr>
          </a:p>
          <a:p>
            <a:endParaRPr lang="ru-RU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Constantia" pitchFamily="18" charset="0"/>
              </a:rPr>
              <a:t>                         2. </a:t>
            </a:r>
            <a:r>
              <a:rPr lang="ru-RU" sz="2400" b="1" i="1" dirty="0" smtClean="0">
                <a:latin typeface="Constantia" pitchFamily="18" charset="0"/>
              </a:rPr>
              <a:t>Развитие качеств мышления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60000"/>
                </a:solidFill>
                <a:latin typeface="Constantia" pitchFamily="18" charset="0"/>
              </a:rPr>
              <a:t>Реализация  направле</a:t>
            </a:r>
            <a:r>
              <a:rPr lang="ru-RU" sz="3200" b="1" dirty="0" smtClean="0">
                <a:solidFill>
                  <a:srgbClr val="760000"/>
                </a:solidFill>
              </a:rPr>
              <a:t>ний </a:t>
            </a:r>
            <a:endParaRPr lang="ru-RU" sz="3200" dirty="0">
              <a:solidFill>
                <a:srgbClr val="76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100392" cy="426879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onstantia" pitchFamily="18" charset="0"/>
              </a:rPr>
              <a:t>1. Введение в программу дошкольного воспитания специальных занятий, направленных на развитие творческого воображения и мышления детей.</a:t>
            </a:r>
          </a:p>
          <a:p>
            <a:r>
              <a:rPr lang="ru-RU" sz="2000" dirty="0" smtClean="0">
                <a:latin typeface="Constantia" pitchFamily="18" charset="0"/>
              </a:rPr>
              <a:t>2. Включение в занятия по изо, музыки, развитию речи</a:t>
            </a:r>
            <a:r>
              <a:rPr lang="ru-RU" sz="2000" b="1" dirty="0" smtClean="0">
                <a:latin typeface="Constantia" pitchFamily="18" charset="0"/>
              </a:rPr>
              <a:t>,</a:t>
            </a:r>
            <a:r>
              <a:rPr lang="ru-RU" sz="2000" dirty="0" smtClean="0">
                <a:latin typeface="Constantia" pitchFamily="18" charset="0"/>
              </a:rPr>
              <a:t> художественной литературе заданий творческого характера</a:t>
            </a:r>
            <a:r>
              <a:rPr lang="ru-RU" sz="2000" b="1" dirty="0" smtClean="0">
                <a:latin typeface="Constantia" pitchFamily="18" charset="0"/>
              </a:rPr>
              <a:t>.</a:t>
            </a:r>
            <a:endParaRPr lang="ru-RU" sz="2000" dirty="0" smtClean="0">
              <a:latin typeface="Constantia" pitchFamily="18" charset="0"/>
            </a:endParaRPr>
          </a:p>
          <a:p>
            <a:r>
              <a:rPr lang="ru-RU" sz="2000" dirty="0" smtClean="0">
                <a:latin typeface="Constantia" pitchFamily="18" charset="0"/>
              </a:rPr>
              <a:t>3. Управление взрослыми детской предметной, сюжетно-ролевой игрой с целью развития воображения детей</a:t>
            </a:r>
            <a:r>
              <a:rPr lang="ru-RU" sz="2000" b="1" dirty="0" smtClean="0">
                <a:latin typeface="Constantia" pitchFamily="18" charset="0"/>
              </a:rPr>
              <a:t>.</a:t>
            </a:r>
            <a:endParaRPr lang="ru-RU" sz="2000" dirty="0" smtClean="0">
              <a:latin typeface="Constantia" pitchFamily="18" charset="0"/>
            </a:endParaRPr>
          </a:p>
          <a:p>
            <a:r>
              <a:rPr lang="ru-RU" sz="2000" dirty="0" smtClean="0">
                <a:latin typeface="Constantia" pitchFamily="18" charset="0"/>
              </a:rPr>
              <a:t>4. Использование специальных игр, развивающих творческие способности детей.</a:t>
            </a:r>
          </a:p>
          <a:p>
            <a:r>
              <a:rPr lang="ru-RU" sz="2000" dirty="0" smtClean="0">
                <a:latin typeface="Constantia" pitchFamily="18" charset="0"/>
              </a:rPr>
              <a:t>5. Взаимодействие с семьей по вопросам развития личности ребенка</a:t>
            </a:r>
            <a:r>
              <a:rPr lang="ru-RU" sz="2000" b="1" dirty="0" smtClean="0">
                <a:latin typeface="Constantia" pitchFamily="18" charset="0"/>
              </a:rPr>
              <a:t>.</a:t>
            </a:r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7758138" cy="7858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E0C1C"/>
                </a:solidFill>
                <a:latin typeface="Constantia" pitchFamily="18" charset="0"/>
              </a:rPr>
              <a:t>Формы образовательного процесса</a:t>
            </a:r>
            <a:r>
              <a:rPr lang="ru-RU" sz="3200" dirty="0" smtClean="0">
                <a:latin typeface="Constantia" pitchFamily="18" charset="0"/>
              </a:rPr>
              <a:t/>
            </a:r>
            <a:br>
              <a:rPr lang="ru-RU" sz="3200" dirty="0" smtClean="0">
                <a:latin typeface="Constantia" pitchFamily="18" charset="0"/>
              </a:rPr>
            </a:b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7615262" cy="3714777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sz="8000" b="1" i="1" dirty="0" smtClean="0">
                <a:latin typeface="Constantia" pitchFamily="18" charset="0"/>
              </a:rPr>
              <a:t>Фронтальные занятия по развитию творческих способностей</a:t>
            </a:r>
          </a:p>
          <a:p>
            <a:pPr lvl="0" algn="ctr">
              <a:buNone/>
            </a:pPr>
            <a:r>
              <a:rPr lang="ru-RU" sz="8000" dirty="0" smtClean="0">
                <a:latin typeface="Constantia" pitchFamily="18" charset="0"/>
              </a:rPr>
              <a:t> (художественная деятельность, словесное творчество, музыка, театрализованная и игровая деятельность), а также эвристические  и </a:t>
            </a:r>
            <a:r>
              <a:rPr lang="ru-RU" sz="8000" smtClean="0">
                <a:latin typeface="Constantia" pitchFamily="18" charset="0"/>
              </a:rPr>
              <a:t>исследовательские  приёмы работы</a:t>
            </a:r>
            <a:endParaRPr lang="ru-RU" sz="8000" dirty="0" smtClean="0">
              <a:latin typeface="Constantia" pitchFamily="18" charset="0"/>
            </a:endParaRPr>
          </a:p>
          <a:p>
            <a:pPr lvl="0" algn="ctr"/>
            <a:endParaRPr lang="ru-RU" sz="8000" dirty="0" smtClean="0">
              <a:latin typeface="Constantia" pitchFamily="18" charset="0"/>
            </a:endParaRPr>
          </a:p>
          <a:p>
            <a:pPr lvl="0" algn="ctr">
              <a:buNone/>
            </a:pPr>
            <a:r>
              <a:rPr lang="ru-RU" sz="8000" b="1" i="1" dirty="0" smtClean="0">
                <a:latin typeface="Constantia" pitchFamily="18" charset="0"/>
              </a:rPr>
              <a:t>Творческие краткосрочные и долгосрочные проекты</a:t>
            </a:r>
            <a:r>
              <a:rPr lang="ru-RU" sz="8000" dirty="0" smtClean="0">
                <a:latin typeface="Constantia" pitchFamily="18" charset="0"/>
              </a:rPr>
              <a:t> </a:t>
            </a:r>
          </a:p>
          <a:p>
            <a:pPr lvl="0" algn="ctr"/>
            <a:endParaRPr lang="ru-RU" sz="8000" dirty="0" smtClean="0">
              <a:latin typeface="Constantia" pitchFamily="18" charset="0"/>
            </a:endParaRPr>
          </a:p>
          <a:p>
            <a:pPr lvl="0" algn="ctr">
              <a:buNone/>
            </a:pPr>
            <a:r>
              <a:rPr lang="ru-RU" sz="8000" b="1" i="1" dirty="0" smtClean="0">
                <a:latin typeface="Constantia" pitchFamily="18" charset="0"/>
              </a:rPr>
              <a:t>Праздничные утренники, викторины, спектакли концерты, выставки</a:t>
            </a:r>
          </a:p>
          <a:p>
            <a:pPr lvl="0" algn="ctr"/>
            <a:endParaRPr lang="ru-RU" sz="8000" dirty="0" smtClean="0">
              <a:latin typeface="Constantia" pitchFamily="18" charset="0"/>
            </a:endParaRPr>
          </a:p>
          <a:p>
            <a:pPr lvl="0" algn="ctr">
              <a:buNone/>
            </a:pPr>
            <a:r>
              <a:rPr lang="ru-RU" sz="8000" b="1" i="1" dirty="0" smtClean="0">
                <a:latin typeface="Constantia" pitchFamily="18" charset="0"/>
              </a:rPr>
              <a:t>Индивидуально-коррекционная работа;</a:t>
            </a:r>
          </a:p>
          <a:p>
            <a:pPr lvl="0" algn="ctr"/>
            <a:endParaRPr lang="ru-RU" sz="8000" dirty="0" smtClean="0">
              <a:latin typeface="Constantia" pitchFamily="18" charset="0"/>
            </a:endParaRPr>
          </a:p>
          <a:p>
            <a:pPr lvl="0" algn="ctr">
              <a:buNone/>
            </a:pPr>
            <a:r>
              <a:rPr lang="ru-RU" sz="8000" b="1" i="1" dirty="0" smtClean="0">
                <a:latin typeface="Constantia" pitchFamily="18" charset="0"/>
              </a:rPr>
              <a:t>Кружковая  работа       </a:t>
            </a:r>
          </a:p>
          <a:p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3" y="2132856"/>
            <a:ext cx="66247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за  внимание</a:t>
            </a:r>
            <a:endParaRPr lang="ru-RU" sz="5400" b="1" cap="none" spc="50" dirty="0">
              <a:ln w="11430">
                <a:solidFill>
                  <a:schemeClr val="accent4">
                    <a:lumMod val="7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7643192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endParaRPr lang="ru-RU" b="1" i="1" dirty="0" smtClean="0"/>
          </a:p>
          <a:p>
            <a:pPr algn="ctr">
              <a:buNone/>
            </a:pPr>
            <a:r>
              <a:rPr lang="ru-RU" sz="3000" b="1" i="1" dirty="0" smtClean="0">
                <a:solidFill>
                  <a:srgbClr val="760000"/>
                </a:solidFill>
                <a:latin typeface="Constantia" pitchFamily="18" charset="0"/>
              </a:rPr>
              <a:t>Творчество</a:t>
            </a:r>
            <a:r>
              <a:rPr lang="ru-RU" sz="3000" dirty="0" smtClean="0">
                <a:latin typeface="Constantia" pitchFamily="18" charset="0"/>
              </a:rPr>
              <a:t> </a:t>
            </a:r>
            <a:r>
              <a:rPr lang="ru-RU" sz="2800" dirty="0" smtClean="0">
                <a:latin typeface="Constantia" pitchFamily="18" charset="0"/>
              </a:rPr>
              <a:t>– </a:t>
            </a:r>
          </a:p>
          <a:p>
            <a:pPr algn="ctr">
              <a:buNone/>
            </a:pPr>
            <a:r>
              <a:rPr lang="ru-RU" sz="2800" dirty="0" smtClean="0">
                <a:latin typeface="Constantia" pitchFamily="18" charset="0"/>
              </a:rPr>
              <a:t> </a:t>
            </a:r>
            <a:r>
              <a:rPr lang="ru-RU" sz="2600" dirty="0" smtClean="0">
                <a:latin typeface="Constantia" pitchFamily="18" charset="0"/>
              </a:rPr>
              <a:t>это человеческая деятельность, </a:t>
            </a:r>
          </a:p>
          <a:p>
            <a:pPr algn="ctr">
              <a:buNone/>
            </a:pPr>
            <a:r>
              <a:rPr lang="ru-RU" sz="2600" dirty="0" smtClean="0">
                <a:latin typeface="Constantia" pitchFamily="18" charset="0"/>
              </a:rPr>
              <a:t>в процессе которой личность </a:t>
            </a:r>
          </a:p>
          <a:p>
            <a:pPr algn="ctr">
              <a:buNone/>
            </a:pPr>
            <a:r>
              <a:rPr lang="ru-RU" sz="2600" dirty="0" smtClean="0">
                <a:latin typeface="Constantia" pitchFamily="18" charset="0"/>
              </a:rPr>
              <a:t>удовлетворяет потребности </a:t>
            </a:r>
          </a:p>
          <a:p>
            <a:pPr algn="ctr">
              <a:buNone/>
            </a:pPr>
            <a:r>
              <a:rPr lang="ru-RU" sz="2600" dirty="0" smtClean="0">
                <a:latin typeface="Constantia" pitchFamily="18" charset="0"/>
              </a:rPr>
              <a:t>в реализации своих способностей, </a:t>
            </a:r>
          </a:p>
          <a:p>
            <a:pPr algn="ctr">
              <a:buNone/>
            </a:pPr>
            <a:r>
              <a:rPr lang="ru-RU" sz="2600" dirty="0" smtClean="0">
                <a:latin typeface="Constantia" pitchFamily="18" charset="0"/>
              </a:rPr>
              <a:t>создает новые знания, объекты, </a:t>
            </a:r>
          </a:p>
          <a:p>
            <a:pPr algn="ctr">
              <a:buNone/>
            </a:pPr>
            <a:r>
              <a:rPr lang="ru-RU" sz="2600" dirty="0" smtClean="0">
                <a:latin typeface="Constantia" pitchFamily="18" charset="0"/>
              </a:rPr>
              <a:t>схемы поведения,  делает свои «открытия» </a:t>
            </a:r>
            <a:endParaRPr lang="ru-RU" sz="26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931224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err="1" smtClean="0">
                <a:solidFill>
                  <a:srgbClr val="760000"/>
                </a:solidFill>
                <a:latin typeface="Constantia" pitchFamily="18" charset="0"/>
              </a:rPr>
              <a:t>Креативность</a:t>
            </a:r>
            <a:r>
              <a:rPr lang="ru-RU" sz="2400" dirty="0" smtClean="0">
                <a:solidFill>
                  <a:srgbClr val="760000"/>
                </a:solidFill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- это уровень творческой одаренности, способности к творчеству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760000"/>
                </a:solidFill>
                <a:latin typeface="Constantia" pitchFamily="18" charset="0"/>
              </a:rPr>
              <a:t>Креативность</a:t>
            </a:r>
            <a:r>
              <a:rPr lang="ru-RU" sz="2400" b="1" dirty="0" smtClean="0">
                <a:solidFill>
                  <a:srgbClr val="760000"/>
                </a:solidFill>
                <a:latin typeface="Constantia" pitchFamily="18" charset="0"/>
              </a:rPr>
              <a:t> </a:t>
            </a:r>
            <a:r>
              <a:rPr lang="ru-RU" sz="2400" dirty="0" smtClean="0">
                <a:solidFill>
                  <a:srgbClr val="760000"/>
                </a:solidFill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- готовность к решениям, любознательность</a:t>
            </a:r>
            <a:r>
              <a:rPr lang="ru-RU" sz="2400" smtClean="0">
                <a:latin typeface="Constantia" pitchFamily="18" charset="0"/>
              </a:rPr>
              <a:t>, мотивация </a:t>
            </a:r>
            <a:r>
              <a:rPr lang="ru-RU" sz="2400" dirty="0" smtClean="0">
                <a:latin typeface="Constantia" pitchFamily="18" charset="0"/>
              </a:rPr>
              <a:t>достижений, развитие воображения, а также способность к созданию творческого образа, который отличается оригинальностью, вариативностью, гибкостью </a:t>
            </a:r>
            <a:r>
              <a:rPr lang="ru-RU" sz="2400" smtClean="0">
                <a:latin typeface="Constantia" pitchFamily="18" charset="0"/>
              </a:rPr>
              <a:t>и подвижностью, способность к комментированию процесса и результата деятельности.</a:t>
            </a:r>
            <a:endParaRPr lang="ru-RU" sz="2400" dirty="0" smtClean="0">
              <a:latin typeface="Constant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32951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smtClean="0">
                <a:solidFill>
                  <a:srgbClr val="760000"/>
                </a:solidFill>
                <a:latin typeface="Constantia" pitchFamily="18" charset="0"/>
              </a:rPr>
              <a:t>Творческие способности - </a:t>
            </a:r>
            <a:r>
              <a:rPr lang="ru-RU" sz="2000" dirty="0" smtClean="0">
                <a:latin typeface="Constantia" pitchFamily="18" charset="0"/>
              </a:rPr>
              <a:t>это индивидуальные качества, определяющие успешность выполнения какой-либо творческой деятельности.</a:t>
            </a:r>
          </a:p>
          <a:p>
            <a:pPr algn="ctr">
              <a:buNone/>
            </a:pPr>
            <a:endParaRPr lang="ru-RU" sz="2000" b="1" dirty="0" smtClean="0">
              <a:solidFill>
                <a:srgbClr val="760000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760000"/>
                </a:solidFill>
                <a:latin typeface="Constantia" pitchFamily="18" charset="0"/>
              </a:rPr>
              <a:t>Творческая  активность </a:t>
            </a:r>
            <a:r>
              <a:rPr lang="ru-RU" sz="2000" b="1" dirty="0" smtClean="0">
                <a:latin typeface="Constantia" pitchFamily="18" charset="0"/>
              </a:rPr>
              <a:t>- </a:t>
            </a:r>
            <a:r>
              <a:rPr lang="ru-RU" sz="2000" dirty="0" smtClean="0">
                <a:latin typeface="Constantia" pitchFamily="18" charset="0"/>
              </a:rPr>
              <a:t>стремление  к действию,</a:t>
            </a:r>
          </a:p>
          <a:p>
            <a:pPr algn="ctr">
              <a:buNone/>
            </a:pPr>
            <a:r>
              <a:rPr lang="ru-RU" sz="2000" dirty="0" smtClean="0">
                <a:latin typeface="Constantia" pitchFamily="18" charset="0"/>
              </a:rPr>
              <a:t> к проявлению своих способностей,  к удовлетворению потребности в преобразовании и созидании самого себя,</a:t>
            </a:r>
          </a:p>
          <a:p>
            <a:pPr algn="ctr">
              <a:buNone/>
            </a:pPr>
            <a:r>
              <a:rPr lang="ru-RU" sz="2000" dirty="0" smtClean="0">
                <a:latin typeface="Constantia" pitchFamily="18" charset="0"/>
              </a:rPr>
              <a:t> в создании новых форм поведения,  в освоении культуры, возникновение у него новых способов деятельности, знаний и умений.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42984"/>
            <a:ext cx="7920880" cy="6298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760000"/>
                </a:solidFill>
                <a:latin typeface="Constantia" pitchFamily="18" charset="0"/>
              </a:rPr>
              <a:t>Показатели </a:t>
            </a:r>
            <a:r>
              <a:rPr lang="ru-RU" sz="3100" dirty="0" smtClean="0">
                <a:solidFill>
                  <a:srgbClr val="760000"/>
                </a:solidFill>
                <a:latin typeface="Constantia" pitchFamily="18" charset="0"/>
              </a:rPr>
              <a:t>т</a:t>
            </a:r>
            <a:r>
              <a:rPr lang="ru-RU" sz="3100" b="1" dirty="0" smtClean="0">
                <a:solidFill>
                  <a:srgbClr val="760000"/>
                </a:solidFill>
                <a:latin typeface="Constantia" pitchFamily="18" charset="0"/>
              </a:rPr>
              <a:t>ворческой активности 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7929586" cy="3589570"/>
          </a:xfrm>
        </p:spPr>
        <p:txBody>
          <a:bodyPr>
            <a:normAutofit fontScale="92500"/>
          </a:bodyPr>
          <a:lstStyle/>
          <a:p>
            <a:pPr lvl="0" algn="ctr"/>
            <a:r>
              <a:rPr lang="ru-RU" sz="2000" dirty="0" smtClean="0">
                <a:latin typeface="Constantia" pitchFamily="18" charset="0"/>
              </a:rPr>
              <a:t>Высокий уровень интереса</a:t>
            </a:r>
          </a:p>
          <a:p>
            <a:pPr lvl="0" algn="ctr"/>
            <a:r>
              <a:rPr lang="ru-RU" sz="2000" dirty="0" smtClean="0">
                <a:latin typeface="Constantia" pitchFamily="18" charset="0"/>
              </a:rPr>
              <a:t>Способность к фантазированию, воображению и моделированию</a:t>
            </a:r>
          </a:p>
          <a:p>
            <a:pPr lvl="0" algn="ctr"/>
            <a:r>
              <a:rPr lang="ru-RU" sz="2000" dirty="0" smtClean="0">
                <a:latin typeface="Constantia" pitchFamily="18" charset="0"/>
              </a:rPr>
              <a:t>Проявление догадливости, сообразительности и открытие новых для себя знаний, способов действий, поиск ответов на вопросы</a:t>
            </a:r>
          </a:p>
          <a:p>
            <a:pPr lvl="0" algn="ctr"/>
            <a:r>
              <a:rPr lang="ru-RU" sz="2000" dirty="0" smtClean="0">
                <a:latin typeface="Constantia" pitchFamily="18" charset="0"/>
              </a:rPr>
              <a:t>Проявление радостных эмоций в процессе работы</a:t>
            </a:r>
          </a:p>
          <a:p>
            <a:pPr lvl="0" algn="ctr"/>
            <a:r>
              <a:rPr lang="ru-RU" sz="2000" dirty="0" smtClean="0">
                <a:latin typeface="Constantia" pitchFamily="18" charset="0"/>
              </a:rPr>
              <a:t>Способность переживать ситуацию успеха, наслаждаться процессом творчества</a:t>
            </a:r>
          </a:p>
          <a:p>
            <a:pPr lvl="0" algn="ctr"/>
            <a:r>
              <a:rPr lang="ru-RU" sz="2000" dirty="0" smtClean="0">
                <a:latin typeface="Constantia" pitchFamily="18" charset="0"/>
              </a:rPr>
              <a:t>Стремление к оригинальности</a:t>
            </a:r>
          </a:p>
          <a:p>
            <a:pPr lvl="0" algn="ctr"/>
            <a:r>
              <a:rPr lang="ru-RU" sz="2000" dirty="0" smtClean="0">
                <a:latin typeface="Constantia" pitchFamily="18" charset="0"/>
              </a:rPr>
              <a:t>Проявление самостоятельности в работе</a:t>
            </a:r>
          </a:p>
          <a:p>
            <a:pPr lvl="0" algn="ctr"/>
            <a:r>
              <a:rPr lang="ru-RU" sz="2000" dirty="0" smtClean="0">
                <a:latin typeface="Constantia" pitchFamily="18" charset="0"/>
              </a:rPr>
              <a:t> Умение преодолевать возникшие трудности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1484784"/>
            <a:ext cx="9011344" cy="122413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Constantia" pitchFamily="18" charset="0"/>
              </a:rPr>
              <a:t> </a:t>
            </a:r>
            <a:r>
              <a:rPr lang="ru-RU" sz="3000" b="1" dirty="0" smtClean="0">
                <a:solidFill>
                  <a:srgbClr val="760000"/>
                </a:solidFill>
                <a:latin typeface="Constantia" pitchFamily="18" charset="0"/>
              </a:rPr>
              <a:t>Факторы, влияющие на реализацию творческого развития дошкольников</a:t>
            </a:r>
            <a:endParaRPr lang="ru-RU" sz="3000" dirty="0">
              <a:solidFill>
                <a:srgbClr val="7600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7283152" cy="320121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onstantia" pitchFamily="18" charset="0"/>
              </a:rPr>
              <a:t>Накопление впечатлений об окружающем мире </a:t>
            </a:r>
          </a:p>
          <a:p>
            <a:pPr algn="ctr"/>
            <a:r>
              <a:rPr lang="ru-RU" sz="2400" dirty="0" smtClean="0">
                <a:latin typeface="Constantia" pitchFamily="18" charset="0"/>
              </a:rPr>
              <a:t>Создание развивающей среды </a:t>
            </a:r>
          </a:p>
          <a:p>
            <a:pPr algn="ctr"/>
            <a:r>
              <a:rPr lang="ru-RU" sz="2400" dirty="0" err="1" smtClean="0">
                <a:latin typeface="Constantia" pitchFamily="18" charset="0"/>
              </a:rPr>
              <a:t>Креативность</a:t>
            </a:r>
            <a:r>
              <a:rPr lang="ru-RU" sz="2400" dirty="0" smtClean="0">
                <a:latin typeface="Constantia" pitchFamily="18" charset="0"/>
              </a:rPr>
              <a:t> и эмоциональность педагога </a:t>
            </a:r>
          </a:p>
          <a:p>
            <a:pPr algn="ctr"/>
            <a:r>
              <a:rPr lang="ru-RU" sz="2400" dirty="0" smtClean="0">
                <a:latin typeface="Constantia" pitchFamily="18" charset="0"/>
              </a:rPr>
              <a:t>Работа с семьей 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412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001056" cy="857256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7E0C1C"/>
                </a:solidFill>
                <a:latin typeface="Constantia" pitchFamily="18" charset="0"/>
              </a:rPr>
              <a:t>Условия творческого развития ребёнка</a:t>
            </a:r>
            <a:endParaRPr lang="ru-RU" sz="3000" b="1" dirty="0">
              <a:solidFill>
                <a:srgbClr val="7E0C1C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7858180" cy="4125923"/>
          </a:xfrm>
        </p:spPr>
        <p:txBody>
          <a:bodyPr/>
          <a:lstStyle/>
          <a:p>
            <a:pPr algn="ctr"/>
            <a:r>
              <a:rPr lang="ru-RU" sz="2000" dirty="0" smtClean="0">
                <a:latin typeface="Constantia" pitchFamily="18" charset="0"/>
              </a:rPr>
              <a:t> Раннее физическое развитие. </a:t>
            </a:r>
          </a:p>
          <a:p>
            <a:pPr algn="ctr"/>
            <a:r>
              <a:rPr lang="ru-RU" sz="2000" dirty="0" smtClean="0">
                <a:latin typeface="Constantia" pitchFamily="18" charset="0"/>
              </a:rPr>
              <a:t> Создание обстановки, обгоняющей развитие малыша. </a:t>
            </a:r>
          </a:p>
          <a:p>
            <a:pPr algn="ctr"/>
            <a:r>
              <a:rPr lang="ru-RU" sz="2000" dirty="0" smtClean="0">
                <a:latin typeface="Constantia" pitchFamily="18" charset="0"/>
              </a:rPr>
              <a:t>Усложнение и увеличение количества поставленных задач. </a:t>
            </a:r>
          </a:p>
          <a:p>
            <a:pPr algn="ctr"/>
            <a:r>
              <a:rPr lang="ru-RU" sz="2000" dirty="0" smtClean="0">
                <a:latin typeface="Constantia" pitchFamily="18" charset="0"/>
              </a:rPr>
              <a:t> Предоставление большей свободы в выборе деятельности</a:t>
            </a:r>
            <a:r>
              <a:rPr lang="ru-RU" sz="2000" dirty="0" smtClean="0"/>
              <a:t>. </a:t>
            </a:r>
          </a:p>
          <a:p>
            <a:pPr algn="ctr"/>
            <a:r>
              <a:rPr lang="ru-RU" sz="2000" dirty="0" smtClean="0">
                <a:latin typeface="Constantia" pitchFamily="18" charset="0"/>
              </a:rPr>
              <a:t> Помощь взрослого ненавязчивая и разумная</a:t>
            </a:r>
            <a:r>
              <a:rPr lang="ru-RU" sz="2400" dirty="0" smtClean="0">
                <a:latin typeface="Constantia" pitchFamily="18" charset="0"/>
              </a:rPr>
              <a:t>. </a:t>
            </a:r>
          </a:p>
          <a:p>
            <a:pPr algn="ctr"/>
            <a:r>
              <a:rPr lang="ru-RU" sz="2000" dirty="0" smtClean="0">
                <a:latin typeface="Constantia" pitchFamily="18" charset="0"/>
              </a:rPr>
              <a:t>  Комфортный психологический климат. </a:t>
            </a:r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928802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50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7715304" cy="121444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7E0C1C"/>
                </a:solidFill>
                <a:latin typeface="Constantia" pitchFamily="18" charset="0"/>
              </a:rPr>
              <a:t>Характерные особенности в  развитии творческого потенциала детей</a:t>
            </a:r>
            <a:endParaRPr lang="ru-RU" sz="3000" b="1" dirty="0">
              <a:solidFill>
                <a:srgbClr val="7E0C1C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00306"/>
            <a:ext cx="8643966" cy="362585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571744"/>
            <a:ext cx="771530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Constantia" pitchFamily="18" charset="0"/>
              </a:rPr>
              <a:t>1–2 года</a:t>
            </a:r>
          </a:p>
          <a:p>
            <a:r>
              <a:rPr lang="ru-RU" dirty="0" smtClean="0">
                <a:latin typeface="Constantia" pitchFamily="18" charset="0"/>
              </a:rPr>
              <a:t>Считается, что в это время происходит становление характера и самостоятельности ребенка, выражающееся в желании действовать по собственной воле ("я сам", впервые отмечается инициативность в общении и играх. На практике, в этом возрасте чаще всего проявляются музыкальные  способности</a:t>
            </a:r>
            <a:r>
              <a:rPr lang="ru-RU" b="1" dirty="0" smtClean="0">
                <a:latin typeface="Constantia" pitchFamily="18" charset="0"/>
              </a:rPr>
              <a:t>. </a:t>
            </a:r>
            <a:r>
              <a:rPr lang="ru-RU" dirty="0" smtClean="0">
                <a:latin typeface="Constantia" pitchFamily="18" charset="0"/>
              </a:rPr>
              <a:t>Дети реагируют на музыку и начинают ритмично двигаться, другие любят находиться в центре внимания. Задача воспитателя - увидеть это и развивать способности детей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по их интересам и природным задаткам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207db37d8b1b3417690371cb3dfe63c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0183425" cy="720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736"/>
            <a:ext cx="7858148" cy="10715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E0C1C"/>
                </a:solidFill>
                <a:latin typeface="Constantia" pitchFamily="18" charset="0"/>
              </a:rPr>
              <a:t>Характерные особенности в  развитии творческого потенциала детей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endParaRPr lang="ru-RU" dirty="0" smtClean="0"/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500307"/>
            <a:ext cx="792958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Constantia" pitchFamily="18" charset="0"/>
              </a:rPr>
              <a:t>3–4 года </a:t>
            </a:r>
          </a:p>
          <a:p>
            <a:r>
              <a:rPr lang="ru-RU" dirty="0" smtClean="0">
                <a:latin typeface="Constantia" pitchFamily="18" charset="0"/>
              </a:rPr>
              <a:t>Психологи отмечают, что возраст трех лет является самым важным для становления ребенка как личности, половина всех качеств, присущих взрослому, формируются у ребенка к этому возрасту. Отмечается пик творческой активности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малышей</a:t>
            </a:r>
            <a:r>
              <a:rPr lang="ru-RU" b="1" dirty="0" smtClean="0">
                <a:latin typeface="Constantia" pitchFamily="18" charset="0"/>
              </a:rPr>
              <a:t>,</a:t>
            </a:r>
            <a:r>
              <a:rPr lang="ru-RU" dirty="0" smtClean="0">
                <a:latin typeface="Constantia" pitchFamily="18" charset="0"/>
              </a:rPr>
              <a:t> поэтому необходимо уделять как можно больше времени индивидуальным занятиям, особое внимание обращая на выбор упражнений и игр, направленных на развитие творческих способностей в той деятельности, в которой они проявляются у данного конкретного ребенка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666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Развитие   творческих  способностей  детей       дошкольного   возраста в условиях реализации  ФГОС ДО»</vt:lpstr>
      <vt:lpstr>Слайд 2</vt:lpstr>
      <vt:lpstr>Слайд 3</vt:lpstr>
      <vt:lpstr>Слайд 4</vt:lpstr>
      <vt:lpstr>  Показатели творческой активности детей </vt:lpstr>
      <vt:lpstr> Факторы, влияющие на реализацию творческого развития дошкольников</vt:lpstr>
      <vt:lpstr>Условия творческого развития ребёнка</vt:lpstr>
      <vt:lpstr>Характерные особенности в  развитии творческого потенциала детей</vt:lpstr>
      <vt:lpstr>Характерные особенности в  развитии творческого потенциала детей</vt:lpstr>
      <vt:lpstr>Характерные особенности в развитии творческого потенциала детей</vt:lpstr>
      <vt:lpstr>Характерные особенности в развитии творческого потенциала детей</vt:lpstr>
      <vt:lpstr>  Направления  в развитии творческих способностей детей дошкольного возраста</vt:lpstr>
      <vt:lpstr>Реализация  направлений </vt:lpstr>
      <vt:lpstr>Формы образовательного процесса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Колосо</cp:lastModifiedBy>
  <cp:revision>45</cp:revision>
  <dcterms:created xsi:type="dcterms:W3CDTF">2019-03-16T12:47:24Z</dcterms:created>
  <dcterms:modified xsi:type="dcterms:W3CDTF">2020-12-16T08:15:51Z</dcterms:modified>
</cp:coreProperties>
</file>